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691" r:id="rId2"/>
    <p:sldId id="890" r:id="rId3"/>
    <p:sldId id="974" r:id="rId4"/>
    <p:sldId id="971" r:id="rId5"/>
    <p:sldId id="991" r:id="rId6"/>
    <p:sldId id="963" r:id="rId7"/>
    <p:sldId id="973" r:id="rId8"/>
    <p:sldId id="972" r:id="rId9"/>
    <p:sldId id="989" r:id="rId10"/>
    <p:sldId id="986" r:id="rId11"/>
    <p:sldId id="965" r:id="rId12"/>
    <p:sldId id="975" r:id="rId13"/>
    <p:sldId id="982" r:id="rId14"/>
    <p:sldId id="977" r:id="rId15"/>
    <p:sldId id="987" r:id="rId16"/>
    <p:sldId id="992" r:id="rId17"/>
    <p:sldId id="978" r:id="rId18"/>
    <p:sldId id="993" r:id="rId19"/>
    <p:sldId id="990" r:id="rId20"/>
    <p:sldId id="976" r:id="rId21"/>
    <p:sldId id="980" r:id="rId22"/>
    <p:sldId id="967" r:id="rId23"/>
    <p:sldId id="969" r:id="rId24"/>
    <p:sldId id="979" r:id="rId25"/>
    <p:sldId id="988" r:id="rId26"/>
    <p:sldId id="985" r:id="rId27"/>
    <p:sldId id="955" r:id="rId28"/>
  </p:sldIdLst>
  <p:sldSz cx="9144000" cy="6858000" type="screen4x3"/>
  <p:notesSz cx="6858000" cy="994568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400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26" userDrawn="1">
          <p15:clr>
            <a:srgbClr val="A4A3A4"/>
          </p15:clr>
        </p15:guide>
        <p15:guide id="2" orient="horz" pos="2750">
          <p15:clr>
            <a:srgbClr val="A4A3A4"/>
          </p15:clr>
        </p15:guide>
        <p15:guide id="3" orient="horz" pos="1162" userDrawn="1">
          <p15:clr>
            <a:srgbClr val="A4A3A4"/>
          </p15:clr>
        </p15:guide>
        <p15:guide id="4" orient="horz" pos="3929" userDrawn="1">
          <p15:clr>
            <a:srgbClr val="A4A3A4"/>
          </p15:clr>
        </p15:guide>
        <p15:guide id="5" pos="612">
          <p15:clr>
            <a:srgbClr val="A4A3A4"/>
          </p15:clr>
        </p15:guide>
        <p15:guide id="6" pos="5582" userDrawn="1">
          <p15:clr>
            <a:srgbClr val="A4A3A4"/>
          </p15:clr>
        </p15:guide>
        <p15:guide id="7" pos="793" userDrawn="1">
          <p15:clr>
            <a:srgbClr val="A4A3A4"/>
          </p15:clr>
        </p15:guide>
        <p15:guide id="8" pos="47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8906"/>
    <a:srgbClr val="33CC33"/>
    <a:srgbClr val="FFEBEB"/>
    <a:srgbClr val="00376D"/>
    <a:srgbClr val="FF6600"/>
    <a:srgbClr val="008000"/>
    <a:srgbClr val="FF00FF"/>
    <a:srgbClr val="B48FFF"/>
    <a:srgbClr val="00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70" autoAdjust="0"/>
    <p:restoredTop sz="94660"/>
  </p:normalViewPr>
  <p:slideViewPr>
    <p:cSldViewPr showGuides="1">
      <p:cViewPr varScale="1">
        <p:scale>
          <a:sx n="115" d="100"/>
          <a:sy n="115" d="100"/>
        </p:scale>
        <p:origin x="1296" y="108"/>
      </p:cViewPr>
      <p:guideLst>
        <p:guide orient="horz" pos="1426"/>
        <p:guide orient="horz" pos="2750"/>
        <p:guide orient="horz" pos="1162"/>
        <p:guide orient="horz" pos="3929"/>
        <p:guide pos="612"/>
        <p:guide pos="5582"/>
        <p:guide pos="793"/>
        <p:guide pos="471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aseline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aseline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aseline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aseline="0"/>
            </a:lvl1pPr>
          </a:lstStyle>
          <a:p>
            <a:pPr>
              <a:defRPr/>
            </a:pPr>
            <a:fld id="{95DEBBB1-6749-4A95-A434-5D9057857AC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2277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aseline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aseline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29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03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Textmasterformate durch Klicken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</a:p>
        </p:txBody>
      </p:sp>
      <p:sp>
        <p:nvSpPr>
          <p:cNvPr id="1003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aseline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aseline="0"/>
            </a:lvl1pPr>
          </a:lstStyle>
          <a:p>
            <a:pPr>
              <a:defRPr/>
            </a:pPr>
            <a:fld id="{14211777-2F05-4AA0-89B1-724460AB5F8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993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8375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63588" indent="-293688" defTabSz="968375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74750" indent="-234950" defTabSz="968375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44650" indent="-234950" defTabSz="968375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114550" indent="-234950" defTabSz="968375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71750" indent="-234950" defTabSz="968375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028950" indent="-234950" defTabSz="968375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86150" indent="-234950" defTabSz="968375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943350" indent="-234950" defTabSz="968375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EB96AC6A-1BEF-420B-ABA8-847C387C307C}" type="slidenum">
              <a:rPr lang="en-GB" altLang="de-DE" sz="1200" baseline="0" smtClean="0">
                <a:solidFill>
                  <a:srgbClr val="000000"/>
                </a:solidFill>
                <a:latin typeface="Arial" panose="020B0604020202020204" pitchFamily="34" charset="0"/>
              </a:rPr>
              <a:pPr/>
              <a:t>1</a:t>
            </a:fld>
            <a:endParaRPr lang="en-GB" altLang="de-DE" sz="1200" baseline="0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9325" y="755650"/>
            <a:ext cx="5037138" cy="3776663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de-DE" smtClean="0"/>
          </a:p>
        </p:txBody>
      </p:sp>
    </p:spTree>
    <p:extLst>
      <p:ext uri="{BB962C8B-B14F-4D97-AF65-F5344CB8AC3E}">
        <p14:creationId xmlns:p14="http://schemas.microsoft.com/office/powerpoint/2010/main" val="3975113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8375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63588" indent="-293688" defTabSz="968375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74750" indent="-234950" defTabSz="968375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44650" indent="-234950" defTabSz="968375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114550" indent="-234950" defTabSz="968375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71750" indent="-234950" defTabSz="968375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028950" indent="-234950" defTabSz="968375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86150" indent="-234950" defTabSz="968375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943350" indent="-234950" defTabSz="968375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32D47DF-78A6-4D1A-937C-696CEEE77416}" type="slidenum">
              <a:rPr lang="en-GB" altLang="de-DE" sz="1200" baseline="0" smtClean="0">
                <a:solidFill>
                  <a:srgbClr val="000000"/>
                </a:solidFill>
                <a:latin typeface="Arial" panose="020B0604020202020204" pitchFamily="34" charset="0"/>
              </a:rPr>
              <a:pPr/>
              <a:t>2</a:t>
            </a:fld>
            <a:endParaRPr lang="en-GB" altLang="de-DE" sz="1200" baseline="0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9325" y="755650"/>
            <a:ext cx="5037138" cy="3776663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de-DE" smtClean="0"/>
          </a:p>
        </p:txBody>
      </p:sp>
    </p:spTree>
    <p:extLst>
      <p:ext uri="{BB962C8B-B14F-4D97-AF65-F5344CB8AC3E}">
        <p14:creationId xmlns:p14="http://schemas.microsoft.com/office/powerpoint/2010/main" val="15996872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8375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63588" indent="-293688" defTabSz="968375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74750" indent="-234950" defTabSz="968375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44650" indent="-234950" defTabSz="968375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114550" indent="-234950" defTabSz="968375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71750" indent="-234950" defTabSz="968375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028950" indent="-234950" defTabSz="968375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86150" indent="-234950" defTabSz="968375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943350" indent="-234950" defTabSz="968375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32D47DF-78A6-4D1A-937C-696CEEE77416}" type="slidenum">
              <a:rPr lang="en-GB" altLang="de-DE" sz="1200" baseline="0" smtClean="0">
                <a:solidFill>
                  <a:srgbClr val="000000"/>
                </a:solidFill>
                <a:latin typeface="Arial" panose="020B0604020202020204" pitchFamily="34" charset="0"/>
              </a:rPr>
              <a:pPr/>
              <a:t>9</a:t>
            </a:fld>
            <a:endParaRPr lang="en-GB" altLang="de-DE" sz="1200" baseline="0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9325" y="755650"/>
            <a:ext cx="5037138" cy="3776663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de-DE" smtClean="0"/>
          </a:p>
        </p:txBody>
      </p:sp>
    </p:spTree>
    <p:extLst>
      <p:ext uri="{BB962C8B-B14F-4D97-AF65-F5344CB8AC3E}">
        <p14:creationId xmlns:p14="http://schemas.microsoft.com/office/powerpoint/2010/main" val="30350523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8375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63588" indent="-293688" defTabSz="968375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74750" indent="-234950" defTabSz="968375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44650" indent="-234950" defTabSz="968375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114550" indent="-234950" defTabSz="968375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71750" indent="-234950" defTabSz="968375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028950" indent="-234950" defTabSz="968375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86150" indent="-234950" defTabSz="968375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943350" indent="-234950" defTabSz="968375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32D47DF-78A6-4D1A-937C-696CEEE77416}" type="slidenum">
              <a:rPr lang="en-GB" altLang="de-DE" sz="1200" baseline="0" smtClean="0">
                <a:solidFill>
                  <a:srgbClr val="000000"/>
                </a:solidFill>
                <a:latin typeface="Arial" panose="020B0604020202020204" pitchFamily="34" charset="0"/>
              </a:rPr>
              <a:pPr/>
              <a:t>19</a:t>
            </a:fld>
            <a:endParaRPr lang="en-GB" altLang="de-DE" sz="1200" baseline="0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9325" y="755650"/>
            <a:ext cx="5037138" cy="3776663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de-DE" smtClean="0"/>
          </a:p>
        </p:txBody>
      </p:sp>
    </p:spTree>
    <p:extLst>
      <p:ext uri="{BB962C8B-B14F-4D97-AF65-F5344CB8AC3E}">
        <p14:creationId xmlns:p14="http://schemas.microsoft.com/office/powerpoint/2010/main" val="25443901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8375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63588" indent="-293688" defTabSz="968375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74750" indent="-234950" defTabSz="968375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44650" indent="-234950" defTabSz="968375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114550" indent="-234950" defTabSz="968375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71750" indent="-234950" defTabSz="968375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028950" indent="-234950" defTabSz="968375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86150" indent="-234950" defTabSz="968375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943350" indent="-234950" defTabSz="968375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F0D1711C-7FAD-416B-B8FC-61D277236095}" type="slidenum">
              <a:rPr lang="en-GB" altLang="de-DE" sz="1200" baseline="0" smtClean="0">
                <a:solidFill>
                  <a:srgbClr val="000000"/>
                </a:solidFill>
                <a:latin typeface="Arial" panose="020B0604020202020204" pitchFamily="34" charset="0"/>
              </a:rPr>
              <a:pPr/>
              <a:t>27</a:t>
            </a:fld>
            <a:endParaRPr lang="en-GB" altLang="de-DE" sz="1200" baseline="0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9325" y="755650"/>
            <a:ext cx="5037138" cy="3776663"/>
          </a:xfrm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de-DE" smtClean="0"/>
          </a:p>
        </p:txBody>
      </p:sp>
    </p:spTree>
    <p:extLst>
      <p:ext uri="{BB962C8B-B14F-4D97-AF65-F5344CB8AC3E}">
        <p14:creationId xmlns:p14="http://schemas.microsoft.com/office/powerpoint/2010/main" val="3041264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7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noProof="0" smtClean="0"/>
              <a:t>Mastertitelformat bearbeiten</a:t>
            </a:r>
          </a:p>
        </p:txBody>
      </p:sp>
      <p:sp>
        <p:nvSpPr>
          <p:cNvPr id="4177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 2" panose="05020102010507070707" pitchFamily="18" charset="2"/>
              <a:buNone/>
              <a:defRPr/>
            </a:lvl1pPr>
          </a:lstStyle>
          <a:p>
            <a:pPr lvl="0"/>
            <a:r>
              <a:rPr lang="de-DE" noProof="0" smtClean="0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929599123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3593689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172200" y="1808163"/>
            <a:ext cx="1606550" cy="392588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350963" y="1808163"/>
            <a:ext cx="4668837" cy="3925887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1278984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50963" y="1808163"/>
            <a:ext cx="6427787" cy="2952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1355725" y="2198688"/>
            <a:ext cx="3135313" cy="3535362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3438" y="2198688"/>
            <a:ext cx="3135312" cy="3535362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952569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123086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46426294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355725" y="2198688"/>
            <a:ext cx="3135313" cy="3535362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3438" y="2198688"/>
            <a:ext cx="3135312" cy="3535362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662443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624651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7181017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3886148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69221905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869435509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50963" y="1808163"/>
            <a:ext cx="6427787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Mastertitelformat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55725" y="2198688"/>
            <a:ext cx="6423025" cy="3535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Mastertextformat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pic>
        <p:nvPicPr>
          <p:cNvPr id="1028" name="Grafik 1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2" t="13602" r="9052" b="69600"/>
          <a:stretch>
            <a:fillRect/>
          </a:stretch>
        </p:blipFill>
        <p:spPr bwMode="auto">
          <a:xfrm>
            <a:off x="0" y="0"/>
            <a:ext cx="9144000" cy="105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Grafik 2"/>
          <p:cNvPicPr>
            <a:picLocks noChangeAspect="1"/>
          </p:cNvPicPr>
          <p:nvPr userDrawn="1"/>
        </p:nvPicPr>
        <p:blipFill rotWithShape="1">
          <a:blip r:embed="rId15"/>
          <a:srcRect l="26375" t="18195" r="43091" b="70605"/>
          <a:stretch/>
        </p:blipFill>
        <p:spPr>
          <a:xfrm>
            <a:off x="4586851" y="243733"/>
            <a:ext cx="2931238" cy="60480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 userDrawn="1"/>
        </p:nvPicPr>
        <p:blipFill rotWithShape="1">
          <a:blip r:embed="rId15"/>
          <a:srcRect l="43701" t="18195" r="44032" b="70605"/>
          <a:stretch/>
        </p:blipFill>
        <p:spPr>
          <a:xfrm>
            <a:off x="3059832" y="243733"/>
            <a:ext cx="1533865" cy="60480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 userDrawn="1"/>
        </p:nvPicPr>
        <p:blipFill rotWithShape="1">
          <a:blip r:embed="rId15"/>
          <a:srcRect l="43701" t="18195" r="44032" b="70605"/>
          <a:stretch/>
        </p:blipFill>
        <p:spPr>
          <a:xfrm>
            <a:off x="-2087" y="243733"/>
            <a:ext cx="878387" cy="6048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901" r:id="rId1"/>
    <p:sldLayoutId id="2147484902" r:id="rId2"/>
    <p:sldLayoutId id="2147484903" r:id="rId3"/>
    <p:sldLayoutId id="2147484904" r:id="rId4"/>
    <p:sldLayoutId id="2147484905" r:id="rId5"/>
    <p:sldLayoutId id="2147484906" r:id="rId6"/>
    <p:sldLayoutId id="2147484907" r:id="rId7"/>
    <p:sldLayoutId id="2147484908" r:id="rId8"/>
    <p:sldLayoutId id="2147484909" r:id="rId9"/>
    <p:sldLayoutId id="2147484910" r:id="rId10"/>
    <p:sldLayoutId id="2147484911" r:id="rId11"/>
    <p:sldLayoutId id="2147484912" r:id="rId12"/>
  </p:sldLayoutIdLst>
  <p:transition spd="med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b="1" kern="1200">
          <a:solidFill>
            <a:srgbClr val="FFB4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FFB400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FFB400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FFB400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FFB400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rgbClr val="FFB400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rgbClr val="FFB400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rgbClr val="FFB400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rgbClr val="FFB400"/>
          </a:solidFill>
          <a:latin typeface="Arial" panose="020B0604020202020204" pitchFamily="34" charset="0"/>
        </a:defRPr>
      </a:lvl9pPr>
    </p:titleStyle>
    <p:bodyStyle>
      <a:lvl1pPr marL="287338" indent="-287338" algn="l" rtl="0" eaLnBrk="0" fontAlgn="base" hangingPunct="0">
        <a:lnSpc>
          <a:spcPts val="2200"/>
        </a:lnSpc>
        <a:spcBef>
          <a:spcPct val="0"/>
        </a:spcBef>
        <a:spcAft>
          <a:spcPct val="0"/>
        </a:spcAft>
        <a:buClr>
          <a:srgbClr val="FFB400"/>
        </a:buClr>
        <a:buSzPct val="80000"/>
        <a:buFont typeface="Wingdings 2" panose="05020102010507070707" pitchFamily="18" charset="2"/>
        <a:buChar char="¢"/>
        <a:defRPr sz="1600" b="1" kern="1200">
          <a:solidFill>
            <a:srgbClr val="00376D"/>
          </a:solidFill>
          <a:latin typeface="+mn-lt"/>
          <a:ea typeface="+mn-ea"/>
          <a:cs typeface="+mn-cs"/>
        </a:defRPr>
      </a:lvl1pPr>
      <a:lvl2pPr marL="860425" indent="-290513" algn="l" rtl="0" eaLnBrk="0" fontAlgn="base" hangingPunct="0">
        <a:lnSpc>
          <a:spcPts val="2200"/>
        </a:lnSpc>
        <a:spcBef>
          <a:spcPct val="0"/>
        </a:spcBef>
        <a:spcAft>
          <a:spcPct val="0"/>
        </a:spcAft>
        <a:buClr>
          <a:srgbClr val="A1B1D1"/>
        </a:buClr>
        <a:buSzPct val="80000"/>
        <a:buFont typeface="Wingdings 2" panose="05020102010507070707" pitchFamily="18" charset="2"/>
        <a:buChar char="¢"/>
        <a:defRPr sz="1600" b="1" kern="1200">
          <a:solidFill>
            <a:srgbClr val="00376D"/>
          </a:solidFill>
          <a:latin typeface="+mn-lt"/>
          <a:ea typeface="+mn-ea"/>
          <a:cs typeface="+mn-cs"/>
        </a:defRPr>
      </a:lvl2pPr>
      <a:lvl3pPr marL="1243013" indent="-192088" algn="l" rtl="0" eaLnBrk="0" fontAlgn="base" hangingPunct="0">
        <a:spcBef>
          <a:spcPct val="20000"/>
        </a:spcBef>
        <a:spcAft>
          <a:spcPct val="0"/>
        </a:spcAft>
        <a:buFont typeface="Wingdings 2" panose="05020102010507070707" pitchFamily="18" charset="2"/>
        <a:buChar char="ª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709738" indent="-7938" algn="l" rtl="0" eaLnBrk="0" fontAlgn="base" hangingPunct="0">
        <a:spcBef>
          <a:spcPct val="20000"/>
        </a:spcBef>
        <a:spcAft>
          <a:spcPct val="0"/>
        </a:spcAft>
        <a:buFont typeface="Wingdings 2" panose="05020102010507070707" pitchFamily="18" charset="2"/>
        <a:buChar char="ª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89150" indent="-188913" algn="l" rtl="0" eaLnBrk="0" fontAlgn="base" hangingPunct="0">
        <a:spcBef>
          <a:spcPct val="20000"/>
        </a:spcBef>
        <a:spcAft>
          <a:spcPct val="0"/>
        </a:spcAft>
        <a:buFont typeface="Wingdings 2" panose="05020102010507070707" pitchFamily="18" charset="2"/>
        <a:buChar char="ª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5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27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 txBox="1">
            <a:spLocks noChangeArrowheads="1"/>
          </p:cNvSpPr>
          <p:nvPr/>
        </p:nvSpPr>
        <p:spPr bwMode="auto">
          <a:xfrm>
            <a:off x="868363" y="2276475"/>
            <a:ext cx="7913687" cy="96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de-DE" altLang="de-DE" sz="2200" b="1" baseline="0" noProof="1">
                <a:solidFill>
                  <a:srgbClr val="00518D"/>
                </a:solidFill>
                <a:latin typeface="Arial" panose="020B0604020202020204" pitchFamily="34" charset="0"/>
              </a:rPr>
              <a:t>Biologie/Genetik der </a:t>
            </a:r>
            <a:r>
              <a:rPr lang="de-DE" altLang="de-DE" sz="2200" b="1" baseline="0" noProof="1" smtClean="0">
                <a:solidFill>
                  <a:srgbClr val="00518D"/>
                </a:solidFill>
                <a:latin typeface="Arial" panose="020B0604020202020204" pitchFamily="34" charset="0"/>
              </a:rPr>
              <a:t>Weichgewebesarkome: </a:t>
            </a:r>
          </a:p>
          <a:p>
            <a:pPr algn="ctr">
              <a:lnSpc>
                <a:spcPct val="150000"/>
              </a:lnSpc>
            </a:pPr>
            <a:r>
              <a:rPr lang="de-DE" altLang="de-DE" sz="2200" b="1" baseline="0" noProof="1" smtClean="0">
                <a:solidFill>
                  <a:srgbClr val="00518D"/>
                </a:solidFill>
                <a:latin typeface="Arial" panose="020B0604020202020204" pitchFamily="34" charset="0"/>
              </a:rPr>
              <a:t>Rolle </a:t>
            </a:r>
            <a:r>
              <a:rPr lang="de-DE" altLang="de-DE" sz="2200" b="1" baseline="0" noProof="1">
                <a:solidFill>
                  <a:srgbClr val="00518D"/>
                </a:solidFill>
                <a:latin typeface="Arial" panose="020B0604020202020204" pitchFamily="34" charset="0"/>
              </a:rPr>
              <a:t>des </a:t>
            </a:r>
            <a:r>
              <a:rPr lang="de-DE" altLang="de-DE" sz="2200" b="1" baseline="0" noProof="1" smtClean="0">
                <a:solidFill>
                  <a:srgbClr val="00518D"/>
                </a:solidFill>
                <a:latin typeface="Arial" panose="020B0604020202020204" pitchFamily="34" charset="0"/>
              </a:rPr>
              <a:t>Pathologen</a:t>
            </a:r>
            <a:endParaRPr lang="de-DE" altLang="de-DE" sz="1200" b="1" baseline="0" noProof="1">
              <a:solidFill>
                <a:srgbClr val="00518D"/>
              </a:solidFill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de-DE" altLang="de-DE" sz="1200" b="1" baseline="0" noProof="1" smtClean="0">
              <a:solidFill>
                <a:srgbClr val="00518D"/>
              </a:solidFill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de-DE" altLang="de-DE" sz="1200" b="1" baseline="0" noProof="1" smtClean="0">
                <a:solidFill>
                  <a:srgbClr val="00518D"/>
                </a:solidFill>
                <a:latin typeface="Arial" panose="020B0604020202020204" pitchFamily="34" charset="0"/>
              </a:rPr>
              <a:t>Prof. Dr. med. Florian Haller</a:t>
            </a:r>
          </a:p>
          <a:p>
            <a:pPr>
              <a:lnSpc>
                <a:spcPct val="150000"/>
              </a:lnSpc>
            </a:pPr>
            <a:r>
              <a:rPr lang="de-DE" altLang="de-DE" sz="1200" b="1" baseline="0" noProof="1">
                <a:solidFill>
                  <a:srgbClr val="00518D"/>
                </a:solidFill>
                <a:latin typeface="Arial" panose="020B0604020202020204" pitchFamily="34" charset="0"/>
              </a:rPr>
              <a:t>Professur für Diagnostische Molekularpathologie</a:t>
            </a:r>
          </a:p>
          <a:p>
            <a:pPr>
              <a:lnSpc>
                <a:spcPct val="150000"/>
              </a:lnSpc>
            </a:pPr>
            <a:r>
              <a:rPr lang="de-DE" altLang="de-DE" sz="1200" b="1" baseline="0" noProof="1">
                <a:solidFill>
                  <a:srgbClr val="00518D"/>
                </a:solidFill>
                <a:latin typeface="Arial" panose="020B0604020202020204" pitchFamily="34" charset="0"/>
              </a:rPr>
              <a:t>Ärztlicher Leiter Molekulare Diagnostik</a:t>
            </a:r>
          </a:p>
          <a:p>
            <a:pPr>
              <a:lnSpc>
                <a:spcPct val="150000"/>
              </a:lnSpc>
            </a:pPr>
            <a:r>
              <a:rPr lang="de-DE" altLang="de-DE" sz="1200" b="1" baseline="0" noProof="1">
                <a:solidFill>
                  <a:srgbClr val="00518D"/>
                </a:solidFill>
                <a:latin typeface="Arial" panose="020B0604020202020204" pitchFamily="34" charset="0"/>
              </a:rPr>
              <a:t>Pathologisches Institut der Universität Erlangen-Nürnberg</a:t>
            </a:r>
          </a:p>
          <a:p>
            <a:pPr marL="171450" indent="-171450">
              <a:lnSpc>
                <a:spcPct val="150000"/>
              </a:lnSpc>
              <a:buFontTx/>
              <a:buChar char="-"/>
            </a:pPr>
            <a:endParaRPr lang="de-DE" altLang="de-DE" sz="1200" b="1" baseline="0" noProof="1" smtClean="0">
              <a:solidFill>
                <a:srgbClr val="00518D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Mechanisms of sarcoma developme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908720"/>
            <a:ext cx="4392488" cy="5777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apps.who.int/bookorders/MDIbookJPG/Book/170040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08720"/>
            <a:ext cx="2663584" cy="3662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27124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1196752"/>
            <a:ext cx="8785097" cy="5267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6786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196752"/>
            <a:ext cx="8547333" cy="51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99903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43"/>
          <a:stretch/>
        </p:blipFill>
        <p:spPr bwMode="auto">
          <a:xfrm>
            <a:off x="467544" y="1628800"/>
            <a:ext cx="2967757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9912" y="1776794"/>
            <a:ext cx="5294577" cy="2588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99552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196752"/>
            <a:ext cx="8754615" cy="5054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0410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340768"/>
            <a:ext cx="7723609" cy="4909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0545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048" y="1484784"/>
            <a:ext cx="3593207" cy="497043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1484784"/>
            <a:ext cx="3600400" cy="4999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9266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268760"/>
            <a:ext cx="4840644" cy="5054022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603" b="10344"/>
          <a:stretch/>
        </p:blipFill>
        <p:spPr bwMode="auto">
          <a:xfrm>
            <a:off x="4211960" y="1484784"/>
            <a:ext cx="4224874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28844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3" t="39655" r="51775" b="10344"/>
          <a:stretch/>
        </p:blipFill>
        <p:spPr bwMode="auto">
          <a:xfrm>
            <a:off x="107504" y="908720"/>
            <a:ext cx="2736304" cy="1587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1840" y="1628800"/>
            <a:ext cx="2363804" cy="2345232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4048" y="4149080"/>
            <a:ext cx="4032448" cy="2549475"/>
          </a:xfrm>
          <a:prstGeom prst="rect">
            <a:avLst/>
          </a:prstGeom>
        </p:spPr>
      </p:pic>
      <p:cxnSp>
        <p:nvCxnSpPr>
          <p:cNvPr id="8" name="Gerade Verbindung mit Pfeil 7"/>
          <p:cNvCxnSpPr/>
          <p:nvPr/>
        </p:nvCxnSpPr>
        <p:spPr bwMode="auto">
          <a:xfrm>
            <a:off x="2915816" y="1867931"/>
            <a:ext cx="504056" cy="59655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Gerade Verbindung mit Pfeil 9"/>
          <p:cNvCxnSpPr/>
          <p:nvPr/>
        </p:nvCxnSpPr>
        <p:spPr bwMode="auto">
          <a:xfrm>
            <a:off x="5364088" y="3763280"/>
            <a:ext cx="1440160" cy="24178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Gerade Verbindung mit Pfeil 11"/>
          <p:cNvCxnSpPr/>
          <p:nvPr/>
        </p:nvCxnSpPr>
        <p:spPr bwMode="auto">
          <a:xfrm>
            <a:off x="4139952" y="3926113"/>
            <a:ext cx="2448272" cy="159111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Gerade Verbindung mit Pfeil 13"/>
          <p:cNvCxnSpPr/>
          <p:nvPr/>
        </p:nvCxnSpPr>
        <p:spPr bwMode="auto">
          <a:xfrm>
            <a:off x="4586353" y="3763280"/>
            <a:ext cx="1881399" cy="110588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4664291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4"/>
          <p:cNvSpPr>
            <a:spLocks noChangeArrowheads="1"/>
          </p:cNvSpPr>
          <p:nvPr/>
        </p:nvSpPr>
        <p:spPr bwMode="gray">
          <a:xfrm>
            <a:off x="1436688" y="2505075"/>
            <a:ext cx="6383337" cy="430213"/>
          </a:xfrm>
          <a:prstGeom prst="rect">
            <a:avLst/>
          </a:prstGeom>
          <a:noFill/>
          <a:ln w="12700">
            <a:solidFill>
              <a:srgbClr val="C0C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25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B2B2B2"/>
                  </a:outerShdw>
                </a:effectLst>
              </a14:hiddenEffects>
            </a:ext>
          </a:extLst>
        </p:spPr>
        <p:txBody>
          <a:bodyPr lIns="252000" tIns="72000" rIns="72000" bIns="72000" anchor="ctr"/>
          <a:lstStyle>
            <a:lvl1pPr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46100" indent="-188913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904875" indent="-1793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289050" indent="-2047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468438" indent="1285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1925638" indent="1285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382838" indent="1285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2840038" indent="1285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297238" indent="1285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5000"/>
              </a:spcBef>
            </a:pPr>
            <a:r>
              <a:rPr lang="de-DE" altLang="de-DE" sz="2000" b="1" baseline="0" noProof="1" smtClean="0">
                <a:solidFill>
                  <a:srgbClr val="EC8906"/>
                </a:solidFill>
                <a:latin typeface="Arial" panose="020B0604020202020204" pitchFamily="34" charset="0"/>
              </a:rPr>
              <a:t>Wie ensteht eine Krebszelle?</a:t>
            </a:r>
            <a:endParaRPr lang="de-DE" altLang="de-DE" sz="2000" b="1" baseline="0" noProof="1">
              <a:solidFill>
                <a:srgbClr val="EC8906"/>
              </a:solidFill>
              <a:latin typeface="Arial" panose="020B0604020202020204" pitchFamily="34" charset="0"/>
            </a:endParaRPr>
          </a:p>
        </p:txBody>
      </p:sp>
      <p:sp>
        <p:nvSpPr>
          <p:cNvPr id="32771" name="Rectangle 9"/>
          <p:cNvSpPr>
            <a:spLocks noChangeArrowheads="1"/>
          </p:cNvSpPr>
          <p:nvPr/>
        </p:nvSpPr>
        <p:spPr bwMode="gray">
          <a:xfrm>
            <a:off x="977900" y="2505075"/>
            <a:ext cx="463550" cy="430213"/>
          </a:xfrm>
          <a:prstGeom prst="rect">
            <a:avLst/>
          </a:prstGeom>
          <a:solidFill>
            <a:srgbClr val="00518D"/>
          </a:solidFill>
          <a:ln w="12700">
            <a:solidFill>
              <a:srgbClr val="C0C0C0"/>
            </a:solidFill>
            <a:miter lim="800000"/>
            <a:headEnd/>
            <a:tailEnd/>
          </a:ln>
        </p:spPr>
        <p:txBody>
          <a:bodyPr lIns="0" tIns="0" rIns="0" bIns="0" anchor="ctr"/>
          <a:lstStyle>
            <a:lvl1pPr defTabSz="8016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8016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8016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8016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8016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de-DE" altLang="de-DE" sz="2800" b="1" baseline="0" noProof="1">
                <a:solidFill>
                  <a:srgbClr val="FFFFFF"/>
                </a:solidFill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32772" name="Rectangle 3"/>
          <p:cNvSpPr>
            <a:spLocks noChangeArrowheads="1"/>
          </p:cNvSpPr>
          <p:nvPr/>
        </p:nvSpPr>
        <p:spPr bwMode="gray">
          <a:xfrm>
            <a:off x="1436688" y="3068638"/>
            <a:ext cx="6383337" cy="430212"/>
          </a:xfrm>
          <a:prstGeom prst="rect">
            <a:avLst/>
          </a:prstGeom>
          <a:noFill/>
          <a:ln w="12700">
            <a:solidFill>
              <a:srgbClr val="C0C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25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B2B2B2"/>
                  </a:outerShdw>
                </a:effectLst>
              </a14:hiddenEffects>
            </a:ext>
          </a:extLst>
        </p:spPr>
        <p:txBody>
          <a:bodyPr lIns="252000" tIns="72000" rIns="72000" bIns="72000" anchor="ctr"/>
          <a:lstStyle>
            <a:lvl1pPr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46100" indent="-188913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904875" indent="-1793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289050" indent="-2047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468438" indent="1285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1925638" indent="1285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382838" indent="1285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2840038" indent="1285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297238" indent="1285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5000"/>
              </a:spcBef>
            </a:pPr>
            <a:r>
              <a:rPr lang="de-DE" altLang="de-DE" sz="2000" b="1" baseline="0" noProof="1" smtClean="0">
                <a:solidFill>
                  <a:srgbClr val="EC8906"/>
                </a:solidFill>
                <a:latin typeface="Arial" panose="020B0604020202020204" pitchFamily="34" charset="0"/>
              </a:rPr>
              <a:t>Was ist eine Translokation?</a:t>
            </a:r>
            <a:endParaRPr lang="de-DE" altLang="de-DE" sz="2000" b="1" baseline="0" noProof="1">
              <a:solidFill>
                <a:srgbClr val="EC8906"/>
              </a:solidFill>
              <a:latin typeface="Arial" panose="020B0604020202020204" pitchFamily="34" charset="0"/>
            </a:endParaRPr>
          </a:p>
        </p:txBody>
      </p:sp>
      <p:sp>
        <p:nvSpPr>
          <p:cNvPr id="32773" name="Rectangle 8"/>
          <p:cNvSpPr>
            <a:spLocks noChangeArrowheads="1"/>
          </p:cNvSpPr>
          <p:nvPr/>
        </p:nvSpPr>
        <p:spPr bwMode="gray">
          <a:xfrm>
            <a:off x="977900" y="3068638"/>
            <a:ext cx="463550" cy="430212"/>
          </a:xfrm>
          <a:prstGeom prst="rect">
            <a:avLst/>
          </a:prstGeom>
          <a:solidFill>
            <a:srgbClr val="00518D"/>
          </a:solidFill>
          <a:ln w="12700">
            <a:solidFill>
              <a:srgbClr val="C0C0C0"/>
            </a:solidFill>
            <a:miter lim="800000"/>
            <a:headEnd/>
            <a:tailEnd/>
          </a:ln>
        </p:spPr>
        <p:txBody>
          <a:bodyPr lIns="0" tIns="0" rIns="0" bIns="0" anchor="ctr"/>
          <a:lstStyle>
            <a:lvl1pPr defTabSz="8016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8016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8016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8016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8016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de-DE" altLang="de-DE" sz="2800" b="1" baseline="0" noProof="1">
                <a:solidFill>
                  <a:srgbClr val="FFFFFF"/>
                </a:solidFill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32774" name="Rectangle 3"/>
          <p:cNvSpPr>
            <a:spLocks noChangeArrowheads="1"/>
          </p:cNvSpPr>
          <p:nvPr/>
        </p:nvSpPr>
        <p:spPr bwMode="gray">
          <a:xfrm>
            <a:off x="1436688" y="3632200"/>
            <a:ext cx="6383337" cy="430213"/>
          </a:xfrm>
          <a:prstGeom prst="rect">
            <a:avLst/>
          </a:prstGeom>
          <a:noFill/>
          <a:ln w="12700">
            <a:solidFill>
              <a:srgbClr val="C0C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25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B2B2B2"/>
                  </a:outerShdw>
                </a:effectLst>
              </a14:hiddenEffects>
            </a:ext>
          </a:extLst>
        </p:spPr>
        <p:txBody>
          <a:bodyPr lIns="252000" tIns="72000" rIns="72000" bIns="72000" anchor="ctr"/>
          <a:lstStyle>
            <a:lvl1pPr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46100" indent="-188913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904875" indent="-1793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289050" indent="-2047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468438" indent="1285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1925638" indent="1285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382838" indent="1285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2840038" indent="1285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297238" indent="1285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5000"/>
              </a:spcBef>
            </a:pPr>
            <a:r>
              <a:rPr lang="de-DE" altLang="de-DE" sz="2000" b="1" baseline="0" noProof="1" smtClean="0">
                <a:solidFill>
                  <a:srgbClr val="EC8906"/>
                </a:solidFill>
                <a:latin typeface="Arial" panose="020B0604020202020204" pitchFamily="34" charset="0"/>
              </a:rPr>
              <a:t>Wie weist der Pathologe die Translokation nach?</a:t>
            </a:r>
            <a:endParaRPr lang="de-DE" altLang="de-DE" sz="2000" b="1" baseline="0" noProof="1">
              <a:solidFill>
                <a:srgbClr val="EC8906"/>
              </a:solidFill>
              <a:latin typeface="Arial" panose="020B0604020202020204" pitchFamily="34" charset="0"/>
            </a:endParaRPr>
          </a:p>
        </p:txBody>
      </p:sp>
      <p:sp>
        <p:nvSpPr>
          <p:cNvPr id="32775" name="Rectangle 8"/>
          <p:cNvSpPr>
            <a:spLocks noChangeArrowheads="1"/>
          </p:cNvSpPr>
          <p:nvPr/>
        </p:nvSpPr>
        <p:spPr bwMode="gray">
          <a:xfrm>
            <a:off x="977900" y="3632200"/>
            <a:ext cx="463550" cy="430213"/>
          </a:xfrm>
          <a:prstGeom prst="rect">
            <a:avLst/>
          </a:prstGeom>
          <a:solidFill>
            <a:srgbClr val="00518D"/>
          </a:solidFill>
          <a:ln w="12700">
            <a:solidFill>
              <a:srgbClr val="C0C0C0"/>
            </a:solidFill>
            <a:miter lim="800000"/>
            <a:headEnd/>
            <a:tailEnd/>
          </a:ln>
        </p:spPr>
        <p:txBody>
          <a:bodyPr lIns="0" tIns="0" rIns="0" bIns="0" anchor="ctr"/>
          <a:lstStyle>
            <a:lvl1pPr defTabSz="8016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8016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8016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8016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8016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de-DE" altLang="de-DE" sz="2800" b="1" baseline="0" noProof="1">
                <a:solidFill>
                  <a:srgbClr val="FFFFFF"/>
                </a:solidFill>
                <a:latin typeface="Arial" panose="020B0604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8832647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4"/>
          <p:cNvSpPr>
            <a:spLocks noChangeArrowheads="1"/>
          </p:cNvSpPr>
          <p:nvPr/>
        </p:nvSpPr>
        <p:spPr bwMode="gray">
          <a:xfrm>
            <a:off x="1436688" y="2505075"/>
            <a:ext cx="6383337" cy="430213"/>
          </a:xfrm>
          <a:prstGeom prst="rect">
            <a:avLst/>
          </a:prstGeom>
          <a:noFill/>
          <a:ln w="12700">
            <a:solidFill>
              <a:srgbClr val="C0C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25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B2B2B2"/>
                  </a:outerShdw>
                </a:effectLst>
              </a14:hiddenEffects>
            </a:ext>
          </a:extLst>
        </p:spPr>
        <p:txBody>
          <a:bodyPr lIns="252000" tIns="72000" rIns="72000" bIns="72000" anchor="ctr"/>
          <a:lstStyle>
            <a:lvl1pPr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46100" indent="-188913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904875" indent="-1793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289050" indent="-2047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468438" indent="1285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1925638" indent="1285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382838" indent="1285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2840038" indent="1285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297238" indent="1285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5000"/>
              </a:spcBef>
            </a:pPr>
            <a:r>
              <a:rPr lang="de-DE" altLang="de-DE" sz="2000" b="1" baseline="0" noProof="1" smtClean="0">
                <a:solidFill>
                  <a:srgbClr val="EC8906"/>
                </a:solidFill>
                <a:latin typeface="Arial" panose="020B0604020202020204" pitchFamily="34" charset="0"/>
              </a:rPr>
              <a:t>Wie ensteht eine Krebszelle?</a:t>
            </a:r>
            <a:endParaRPr lang="de-DE" altLang="de-DE" sz="2000" b="1" baseline="0" noProof="1">
              <a:solidFill>
                <a:srgbClr val="EC8906"/>
              </a:solidFill>
              <a:latin typeface="Arial" panose="020B0604020202020204" pitchFamily="34" charset="0"/>
            </a:endParaRPr>
          </a:p>
        </p:txBody>
      </p:sp>
      <p:sp>
        <p:nvSpPr>
          <p:cNvPr id="32771" name="Rectangle 9"/>
          <p:cNvSpPr>
            <a:spLocks noChangeArrowheads="1"/>
          </p:cNvSpPr>
          <p:nvPr/>
        </p:nvSpPr>
        <p:spPr bwMode="gray">
          <a:xfrm>
            <a:off x="977900" y="2505075"/>
            <a:ext cx="463550" cy="430213"/>
          </a:xfrm>
          <a:prstGeom prst="rect">
            <a:avLst/>
          </a:prstGeom>
          <a:solidFill>
            <a:srgbClr val="00518D"/>
          </a:solidFill>
          <a:ln w="12700">
            <a:solidFill>
              <a:srgbClr val="C0C0C0"/>
            </a:solidFill>
            <a:miter lim="800000"/>
            <a:headEnd/>
            <a:tailEnd/>
          </a:ln>
        </p:spPr>
        <p:txBody>
          <a:bodyPr lIns="0" tIns="0" rIns="0" bIns="0" anchor="ctr"/>
          <a:lstStyle>
            <a:lvl1pPr defTabSz="8016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8016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8016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8016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8016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de-DE" altLang="de-DE" sz="2800" b="1" baseline="0" noProof="1">
                <a:solidFill>
                  <a:srgbClr val="FFFFFF"/>
                </a:solidFill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32772" name="Rectangle 3"/>
          <p:cNvSpPr>
            <a:spLocks noChangeArrowheads="1"/>
          </p:cNvSpPr>
          <p:nvPr/>
        </p:nvSpPr>
        <p:spPr bwMode="gray">
          <a:xfrm>
            <a:off x="1436688" y="3068638"/>
            <a:ext cx="6383337" cy="430212"/>
          </a:xfrm>
          <a:prstGeom prst="rect">
            <a:avLst/>
          </a:prstGeom>
          <a:noFill/>
          <a:ln w="12700">
            <a:solidFill>
              <a:srgbClr val="C0C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25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B2B2B2"/>
                  </a:outerShdw>
                </a:effectLst>
              </a14:hiddenEffects>
            </a:ext>
          </a:extLst>
        </p:spPr>
        <p:txBody>
          <a:bodyPr lIns="252000" tIns="72000" rIns="72000" bIns="72000" anchor="ctr"/>
          <a:lstStyle>
            <a:lvl1pPr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46100" indent="-188913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904875" indent="-1793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289050" indent="-2047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468438" indent="1285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1925638" indent="1285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382838" indent="1285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2840038" indent="1285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297238" indent="1285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5000"/>
              </a:spcBef>
            </a:pPr>
            <a:r>
              <a:rPr lang="de-DE" altLang="de-DE" sz="2000" b="1" baseline="0" noProof="1" smtClean="0">
                <a:solidFill>
                  <a:srgbClr val="00376D"/>
                </a:solidFill>
                <a:latin typeface="Arial" panose="020B0604020202020204" pitchFamily="34" charset="0"/>
              </a:rPr>
              <a:t>Was ist eine Translokation?</a:t>
            </a:r>
            <a:endParaRPr lang="de-DE" altLang="de-DE" sz="2000" b="1" baseline="0" noProof="1">
              <a:solidFill>
                <a:srgbClr val="00376D"/>
              </a:solidFill>
              <a:latin typeface="Arial" panose="020B0604020202020204" pitchFamily="34" charset="0"/>
            </a:endParaRPr>
          </a:p>
        </p:txBody>
      </p:sp>
      <p:sp>
        <p:nvSpPr>
          <p:cNvPr id="32773" name="Rectangle 8"/>
          <p:cNvSpPr>
            <a:spLocks noChangeArrowheads="1"/>
          </p:cNvSpPr>
          <p:nvPr/>
        </p:nvSpPr>
        <p:spPr bwMode="gray">
          <a:xfrm>
            <a:off x="977900" y="3068638"/>
            <a:ext cx="463550" cy="430212"/>
          </a:xfrm>
          <a:prstGeom prst="rect">
            <a:avLst/>
          </a:prstGeom>
          <a:solidFill>
            <a:srgbClr val="00518D"/>
          </a:solidFill>
          <a:ln w="12700">
            <a:solidFill>
              <a:srgbClr val="C0C0C0"/>
            </a:solidFill>
            <a:miter lim="800000"/>
            <a:headEnd/>
            <a:tailEnd/>
          </a:ln>
        </p:spPr>
        <p:txBody>
          <a:bodyPr lIns="0" tIns="0" rIns="0" bIns="0" anchor="ctr"/>
          <a:lstStyle>
            <a:lvl1pPr defTabSz="8016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8016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8016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8016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8016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de-DE" altLang="de-DE" sz="2800" b="1" baseline="0" noProof="1">
                <a:solidFill>
                  <a:srgbClr val="FFFFFF"/>
                </a:solidFill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32774" name="Rectangle 3"/>
          <p:cNvSpPr>
            <a:spLocks noChangeArrowheads="1"/>
          </p:cNvSpPr>
          <p:nvPr/>
        </p:nvSpPr>
        <p:spPr bwMode="gray">
          <a:xfrm>
            <a:off x="1436688" y="3632200"/>
            <a:ext cx="6383337" cy="430213"/>
          </a:xfrm>
          <a:prstGeom prst="rect">
            <a:avLst/>
          </a:prstGeom>
          <a:noFill/>
          <a:ln w="12700">
            <a:solidFill>
              <a:srgbClr val="C0C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25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B2B2B2"/>
                  </a:outerShdw>
                </a:effectLst>
              </a14:hiddenEffects>
            </a:ext>
          </a:extLst>
        </p:spPr>
        <p:txBody>
          <a:bodyPr lIns="252000" tIns="72000" rIns="72000" bIns="72000" anchor="ctr"/>
          <a:lstStyle>
            <a:lvl1pPr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46100" indent="-188913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904875" indent="-1793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289050" indent="-2047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468438" indent="1285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1925638" indent="1285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382838" indent="1285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2840038" indent="1285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297238" indent="1285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5000"/>
              </a:spcBef>
            </a:pPr>
            <a:r>
              <a:rPr lang="de-DE" altLang="de-DE" sz="2000" b="1" baseline="0" noProof="1" smtClean="0">
                <a:solidFill>
                  <a:srgbClr val="00376D"/>
                </a:solidFill>
                <a:latin typeface="Arial" panose="020B0604020202020204" pitchFamily="34" charset="0"/>
              </a:rPr>
              <a:t>Wie weist der Pathologe die Translokation nach?</a:t>
            </a:r>
            <a:endParaRPr lang="de-DE" altLang="de-DE" sz="2000" b="1" baseline="0" noProof="1">
              <a:solidFill>
                <a:srgbClr val="00376D"/>
              </a:solidFill>
              <a:latin typeface="Arial" panose="020B0604020202020204" pitchFamily="34" charset="0"/>
            </a:endParaRPr>
          </a:p>
        </p:txBody>
      </p:sp>
      <p:sp>
        <p:nvSpPr>
          <p:cNvPr id="32775" name="Rectangle 8"/>
          <p:cNvSpPr>
            <a:spLocks noChangeArrowheads="1"/>
          </p:cNvSpPr>
          <p:nvPr/>
        </p:nvSpPr>
        <p:spPr bwMode="gray">
          <a:xfrm>
            <a:off x="977900" y="3632200"/>
            <a:ext cx="463550" cy="430213"/>
          </a:xfrm>
          <a:prstGeom prst="rect">
            <a:avLst/>
          </a:prstGeom>
          <a:solidFill>
            <a:srgbClr val="00518D"/>
          </a:solidFill>
          <a:ln w="12700">
            <a:solidFill>
              <a:srgbClr val="C0C0C0"/>
            </a:solidFill>
            <a:miter lim="800000"/>
            <a:headEnd/>
            <a:tailEnd/>
          </a:ln>
        </p:spPr>
        <p:txBody>
          <a:bodyPr lIns="0" tIns="0" rIns="0" bIns="0" anchor="ctr"/>
          <a:lstStyle>
            <a:lvl1pPr defTabSz="8016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8016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8016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8016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8016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de-DE" altLang="de-DE" sz="2800" b="1" baseline="0" noProof="1">
                <a:solidFill>
                  <a:srgbClr val="FFFFFF"/>
                </a:solidFill>
                <a:latin typeface="Arial" panose="020B0604020202020204" pitchFamily="34" charset="0"/>
              </a:rPr>
              <a:t>3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268760"/>
            <a:ext cx="8919221" cy="4986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0822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98AD6766-87F7-4B0B-847E-5F30DEBD31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268760"/>
            <a:ext cx="6434865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0312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268760"/>
            <a:ext cx="8516850" cy="510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03098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3"/>
          <p:cNvSpPr txBox="1">
            <a:spLocks/>
          </p:cNvSpPr>
          <p:nvPr/>
        </p:nvSpPr>
        <p:spPr bwMode="auto">
          <a:xfrm>
            <a:off x="179512" y="1556792"/>
            <a:ext cx="2346014" cy="38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9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9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9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3pPr>
            <a:lvl4pPr marL="15621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9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4pPr>
            <a:lvl5pPr marL="1981200" indent="-228600" algn="l" rtl="0" eaLnBrk="1" fontAlgn="base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90000"/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5pPr>
            <a:lvl6pPr marL="2438400" indent="-228600" algn="l" rtl="0" eaLnBrk="1" fontAlgn="base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90000"/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6pPr>
            <a:lvl7pPr marL="2895600" indent="-228600" algn="l" rtl="0" eaLnBrk="1" fontAlgn="base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90000"/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7pPr>
            <a:lvl8pPr marL="3352800" indent="-228600" algn="l" rtl="0" eaLnBrk="1" fontAlgn="base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90000"/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8pPr>
            <a:lvl9pPr marL="3810000" indent="-228600" algn="l" rtl="0" eaLnBrk="1" fontAlgn="base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90000"/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de-DE" sz="2000" b="1" dirty="0">
                <a:latin typeface="Calibri" pitchFamily="34" charset="0"/>
                <a:cs typeface="Calibri" pitchFamily="34" charset="0"/>
              </a:rPr>
              <a:t>Operationspräparat</a:t>
            </a:r>
          </a:p>
        </p:txBody>
      </p:sp>
      <p:sp>
        <p:nvSpPr>
          <p:cNvPr id="5" name="Rechteck 4"/>
          <p:cNvSpPr>
            <a:spLocks noChangeArrowheads="1"/>
          </p:cNvSpPr>
          <p:nvPr/>
        </p:nvSpPr>
        <p:spPr bwMode="auto">
          <a:xfrm>
            <a:off x="3793699" y="2641037"/>
            <a:ext cx="164423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sz="2000" b="1" dirty="0">
                <a:solidFill>
                  <a:srgbClr val="000000"/>
                </a:solidFill>
                <a:latin typeface="Calibri" pitchFamily="34" charset="0"/>
              </a:rPr>
              <a:t>Paraffinblock</a:t>
            </a:r>
            <a:endParaRPr lang="de-DE" sz="2000" b="1" dirty="0">
              <a:latin typeface="Calibri" pitchFamily="34" charset="0"/>
            </a:endParaRPr>
          </a:p>
        </p:txBody>
      </p:sp>
      <p:sp>
        <p:nvSpPr>
          <p:cNvPr id="6" name="Pfeil nach rechts 5"/>
          <p:cNvSpPr/>
          <p:nvPr/>
        </p:nvSpPr>
        <p:spPr>
          <a:xfrm>
            <a:off x="5508873" y="5229894"/>
            <a:ext cx="1223367" cy="287338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/>
              <a:t>,,,,,</a:t>
            </a:r>
          </a:p>
        </p:txBody>
      </p:sp>
      <p:pic>
        <p:nvPicPr>
          <p:cNvPr id="7" name="Picture 10" descr="DSCN198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03"/>
          <a:stretch>
            <a:fillRect/>
          </a:stretch>
        </p:blipFill>
        <p:spPr bwMode="auto">
          <a:xfrm>
            <a:off x="179512" y="2060847"/>
            <a:ext cx="2233753" cy="144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hteck 7"/>
          <p:cNvSpPr>
            <a:spLocks noChangeArrowheads="1"/>
          </p:cNvSpPr>
          <p:nvPr/>
        </p:nvSpPr>
        <p:spPr bwMode="auto">
          <a:xfrm>
            <a:off x="7013755" y="4155053"/>
            <a:ext cx="1661224" cy="297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sz="2000" b="1" dirty="0" smtClean="0">
                <a:solidFill>
                  <a:srgbClr val="000000"/>
                </a:solidFill>
                <a:latin typeface="Calibri" pitchFamily="34" charset="0"/>
              </a:rPr>
              <a:t>DNA/RNA </a:t>
            </a:r>
            <a:r>
              <a:rPr lang="de-DE" sz="2000" b="1" dirty="0">
                <a:solidFill>
                  <a:srgbClr val="000000"/>
                </a:solidFill>
                <a:latin typeface="Calibri" pitchFamily="34" charset="0"/>
              </a:rPr>
              <a:t>Extraktion</a:t>
            </a:r>
            <a:endParaRPr lang="de-DE" sz="2000" b="1" dirty="0">
              <a:latin typeface="Calibri" pitchFamily="34" charset="0"/>
            </a:endParaRPr>
          </a:p>
        </p:txBody>
      </p:sp>
      <p:sp>
        <p:nvSpPr>
          <p:cNvPr id="9" name="Rechteck 8"/>
          <p:cNvSpPr>
            <a:spLocks noChangeArrowheads="1"/>
          </p:cNvSpPr>
          <p:nvPr/>
        </p:nvSpPr>
        <p:spPr bwMode="auto">
          <a:xfrm>
            <a:off x="5172482" y="4756388"/>
            <a:ext cx="185602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sz="2000" dirty="0" err="1">
                <a:solidFill>
                  <a:srgbClr val="000000"/>
                </a:solidFill>
                <a:latin typeface="Calibri" pitchFamily="34" charset="0"/>
              </a:rPr>
              <a:t>Mikrodissektion</a:t>
            </a:r>
            <a:endParaRPr lang="de-DE" sz="2000" dirty="0">
              <a:latin typeface="Calibri" pitchFamily="34" charset="0"/>
            </a:endParaRPr>
          </a:p>
        </p:txBody>
      </p:sp>
      <p:pic>
        <p:nvPicPr>
          <p:cNvPr id="10" name="Grafik 9" descr="1044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43"/>
          <a:stretch>
            <a:fillRect/>
          </a:stretch>
        </p:blipFill>
        <p:spPr bwMode="auto">
          <a:xfrm>
            <a:off x="7119102" y="4653296"/>
            <a:ext cx="1557354" cy="14400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Pfeil nach rechts 10"/>
          <p:cNvSpPr/>
          <p:nvPr/>
        </p:nvSpPr>
        <p:spPr>
          <a:xfrm>
            <a:off x="1907704" y="4118530"/>
            <a:ext cx="1223367" cy="287338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/>
              <a:t>,,,,,</a:t>
            </a:r>
          </a:p>
        </p:txBody>
      </p:sp>
      <p:sp>
        <p:nvSpPr>
          <p:cNvPr id="12" name="Rechteck 11"/>
          <p:cNvSpPr>
            <a:spLocks noChangeArrowheads="1"/>
          </p:cNvSpPr>
          <p:nvPr/>
        </p:nvSpPr>
        <p:spPr bwMode="auto">
          <a:xfrm>
            <a:off x="1982997" y="3645024"/>
            <a:ext cx="114005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sz="2000" dirty="0">
                <a:solidFill>
                  <a:srgbClr val="000000"/>
                </a:solidFill>
                <a:latin typeface="Calibri" pitchFamily="34" charset="0"/>
              </a:rPr>
              <a:t>Fixierung</a:t>
            </a:r>
            <a:endParaRPr lang="de-DE" sz="2000" dirty="0">
              <a:latin typeface="Calibri" pitchFamily="34" charset="0"/>
            </a:endParaRPr>
          </a:p>
        </p:txBody>
      </p:sp>
      <p:graphicFrame>
        <p:nvGraphicFramePr>
          <p:cNvPr id="13" name="Object 3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73211392"/>
              </p:ext>
            </p:extLst>
          </p:nvPr>
        </p:nvGraphicFramePr>
        <p:xfrm>
          <a:off x="3819253" y="2994651"/>
          <a:ext cx="1662112" cy="1560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Image" r:id="rId5" imgW="17917460" imgH="10450794" progId="Photoshop.Image.8">
                  <p:embed/>
                </p:oleObj>
              </mc:Choice>
              <mc:Fallback>
                <p:oleObj name="Image" r:id="rId5" imgW="17917460" imgH="10450794" progId="Photoshop.Image.8">
                  <p:embed/>
                  <p:pic>
                    <p:nvPicPr>
                      <p:cNvPr id="39938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76498" t="1172" r="6961" b="73506"/>
                      <a:stretch>
                        <a:fillRect/>
                      </a:stretch>
                    </p:blipFill>
                    <p:spPr bwMode="auto">
                      <a:xfrm>
                        <a:off x="3819253" y="2994651"/>
                        <a:ext cx="1662112" cy="1560512"/>
                      </a:xfrm>
                      <a:prstGeom prst="rect">
                        <a:avLst/>
                      </a:prstGeom>
                      <a:noFill/>
                      <a:ln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306340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56792"/>
            <a:ext cx="9059441" cy="4834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639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196752"/>
            <a:ext cx="7404692" cy="5379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9889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974725" y="1808163"/>
            <a:ext cx="6427788" cy="295275"/>
          </a:xfrm>
        </p:spPr>
        <p:txBody>
          <a:bodyPr/>
          <a:lstStyle/>
          <a:p>
            <a:pPr eaLnBrk="1" hangingPunct="1"/>
            <a:r>
              <a:rPr lang="de-DE" altLang="de-DE" sz="1800" dirty="0" smtClean="0">
                <a:solidFill>
                  <a:srgbClr val="EC8906"/>
                </a:solidFill>
              </a:rPr>
              <a:t>Zusammenfassung</a:t>
            </a:r>
            <a:endParaRPr lang="de-DE" altLang="de-DE" sz="1800" dirty="0">
              <a:solidFill>
                <a:srgbClr val="EC8906"/>
              </a:solidFill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9488" y="2198688"/>
            <a:ext cx="6688856" cy="3535362"/>
          </a:xfrm>
        </p:spPr>
        <p:txBody>
          <a:bodyPr/>
          <a:lstStyle/>
          <a:p>
            <a:pPr eaLnBrk="1" hangingPunct="1">
              <a:buClr>
                <a:srgbClr val="EC8906"/>
              </a:buClr>
            </a:pPr>
            <a:r>
              <a:rPr lang="de-DE" altLang="de-DE" dirty="0" smtClean="0"/>
              <a:t>Ca. 1/3 der Sarkome weisen eine charakteristische Translokation auf (z.B. Ewing-Sarkom, </a:t>
            </a:r>
            <a:r>
              <a:rPr lang="de-DE" altLang="de-DE" dirty="0" err="1" smtClean="0"/>
              <a:t>Synovial</a:t>
            </a:r>
            <a:r>
              <a:rPr lang="de-DE" altLang="de-DE" dirty="0" smtClean="0"/>
              <a:t>-Sarkom, Klarzell-Sarkom).</a:t>
            </a:r>
          </a:p>
          <a:p>
            <a:pPr eaLnBrk="1" hangingPunct="1">
              <a:buClr>
                <a:srgbClr val="EC8906"/>
              </a:buClr>
            </a:pPr>
            <a:r>
              <a:rPr lang="de-DE" altLang="de-DE" dirty="0" smtClean="0"/>
              <a:t>Der Nachweis einer Translokation hat eine wichtige diagnostische Bedeutung. </a:t>
            </a:r>
          </a:p>
          <a:p>
            <a:pPr eaLnBrk="1" hangingPunct="1">
              <a:buClr>
                <a:srgbClr val="EC8906"/>
              </a:buClr>
            </a:pPr>
            <a:r>
              <a:rPr lang="de-DE" altLang="de-DE" dirty="0" smtClean="0"/>
              <a:t>Es gibt verschiedene Methoden eine Translokation nachzuweisen, z.B. Fluoreszenz in-Situ Hybridisierung (FISH) und Next-Generation </a:t>
            </a:r>
            <a:r>
              <a:rPr lang="de-DE" altLang="de-DE" dirty="0" err="1" smtClean="0"/>
              <a:t>Sequencing</a:t>
            </a:r>
            <a:r>
              <a:rPr lang="de-DE" altLang="de-DE" dirty="0" smtClean="0"/>
              <a:t> (NGS).</a:t>
            </a:r>
          </a:p>
          <a:p>
            <a:pPr eaLnBrk="1" hangingPunct="1">
              <a:buClr>
                <a:srgbClr val="EC8906"/>
              </a:buClr>
            </a:pPr>
            <a:r>
              <a:rPr lang="de-DE" altLang="de-DE" dirty="0" smtClean="0"/>
              <a:t>Der Pathologe wählt aus, welche Methodik er anwendet um eine Translokation nachzuweisen. </a:t>
            </a:r>
          </a:p>
          <a:p>
            <a:pPr eaLnBrk="1" hangingPunct="1">
              <a:buClr>
                <a:srgbClr val="EC8906"/>
              </a:buClr>
            </a:pPr>
            <a:r>
              <a:rPr lang="de-DE" altLang="de-DE" dirty="0" smtClean="0"/>
              <a:t>Es ist sinnvoll, bei Sarkomen die typischerweise eine Translokation aufweisen, diese auch nachzuprüfen um die Diagnose zu bestätigen.</a:t>
            </a: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694655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4"/>
          <p:cNvSpPr txBox="1">
            <a:spLocks noChangeArrowheads="1"/>
          </p:cNvSpPr>
          <p:nvPr/>
        </p:nvSpPr>
        <p:spPr bwMode="auto">
          <a:xfrm>
            <a:off x="917929" y="5301208"/>
            <a:ext cx="7913687" cy="96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de-DE" altLang="de-DE" sz="2200" b="1" baseline="0" noProof="1">
                <a:solidFill>
                  <a:srgbClr val="00518D"/>
                </a:solidFill>
                <a:latin typeface="Arial" panose="020B0604020202020204" pitchFamily="34" charset="0"/>
              </a:rPr>
              <a:t>Herzlichen Dank für</a:t>
            </a:r>
          </a:p>
          <a:p>
            <a:r>
              <a:rPr lang="de-DE" altLang="de-DE" sz="2200" b="1" baseline="0" noProof="1">
                <a:solidFill>
                  <a:srgbClr val="00518D"/>
                </a:solidFill>
                <a:latin typeface="Arial" panose="020B0604020202020204" pitchFamily="34" charset="0"/>
              </a:rPr>
              <a:t>Ihre Aufmerksamkeit!</a:t>
            </a:r>
          </a:p>
        </p:txBody>
      </p:sp>
      <p:pic>
        <p:nvPicPr>
          <p:cNvPr id="3" name="Picture 10" descr="00000000_Neues Inst _190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52736"/>
            <a:ext cx="5649044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96964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1268760"/>
            <a:ext cx="6427788" cy="295275"/>
          </a:xfrm>
        </p:spPr>
        <p:txBody>
          <a:bodyPr/>
          <a:lstStyle/>
          <a:p>
            <a:pPr eaLnBrk="1" hangingPunct="1"/>
            <a:r>
              <a:rPr lang="de-DE" altLang="de-DE" sz="1800" dirty="0" smtClean="0">
                <a:solidFill>
                  <a:srgbClr val="EC8906"/>
                </a:solidFill>
              </a:rPr>
              <a:t>Wie entsteht eine Krebszelle?</a:t>
            </a:r>
            <a:endParaRPr lang="de-DE" altLang="de-DE" sz="1800" dirty="0">
              <a:solidFill>
                <a:srgbClr val="EC8906"/>
              </a:solidFill>
            </a:endParaRPr>
          </a:p>
        </p:txBody>
      </p:sp>
      <p:pic>
        <p:nvPicPr>
          <p:cNvPr id="24" name="Grafik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916832"/>
            <a:ext cx="7560840" cy="4780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40744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340768"/>
            <a:ext cx="7208293" cy="5328592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6852" y="1052736"/>
            <a:ext cx="3017148" cy="4007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8015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980728"/>
            <a:ext cx="5588526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8768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974725" y="1808163"/>
            <a:ext cx="6427788" cy="295275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de-DE" altLang="de-DE" sz="1800" u="sng" dirty="0"/>
              <a:t>Menschliches Genom: 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9488" y="2198688"/>
            <a:ext cx="6688856" cy="3535362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de-DE" altLang="de-DE" dirty="0" smtClean="0"/>
              <a:t>3 </a:t>
            </a:r>
            <a:r>
              <a:rPr lang="de-DE" altLang="de-DE" dirty="0"/>
              <a:t>Milliarden Basenpaare</a:t>
            </a:r>
          </a:p>
          <a:p>
            <a:pPr marL="0" indent="0">
              <a:buFontTx/>
              <a:buNone/>
            </a:pPr>
            <a:endParaRPr lang="de-DE" altLang="de-DE" dirty="0"/>
          </a:p>
          <a:p>
            <a:pPr marL="0" indent="0">
              <a:buFontTx/>
              <a:buNone/>
            </a:pPr>
            <a:r>
              <a:rPr lang="de-DE" altLang="de-DE" dirty="0"/>
              <a:t>3.000.000.000 Zeichen</a:t>
            </a:r>
          </a:p>
          <a:p>
            <a:pPr marL="0" indent="0">
              <a:buFontTx/>
              <a:buNone/>
            </a:pPr>
            <a:endParaRPr lang="de-DE" altLang="de-DE" dirty="0"/>
          </a:p>
          <a:p>
            <a:pPr marL="0" indent="0">
              <a:buFontTx/>
              <a:buNone/>
            </a:pPr>
            <a:r>
              <a:rPr lang="de-DE" altLang="de-DE" dirty="0"/>
              <a:t>= 800.000 Seiten</a:t>
            </a:r>
          </a:p>
          <a:p>
            <a:pPr marL="0" indent="0">
              <a:buFontTx/>
              <a:buNone/>
            </a:pPr>
            <a:endParaRPr lang="de-DE" altLang="de-DE" dirty="0"/>
          </a:p>
          <a:p>
            <a:pPr marL="0" indent="0">
              <a:buFontTx/>
              <a:buNone/>
            </a:pPr>
            <a:r>
              <a:rPr lang="de-DE" altLang="de-DE" dirty="0"/>
              <a:t>Bibel: 4.410.133 Zeichen</a:t>
            </a:r>
          </a:p>
          <a:p>
            <a:pPr marL="0" indent="0">
              <a:buFontTx/>
              <a:buNone/>
            </a:pPr>
            <a:endParaRPr lang="de-DE" altLang="de-DE" dirty="0"/>
          </a:p>
          <a:p>
            <a:pPr marL="0" indent="0">
              <a:buFontTx/>
              <a:buNone/>
            </a:pPr>
            <a:r>
              <a:rPr lang="de-DE" altLang="de-DE" dirty="0"/>
              <a:t>= 680 x die </a:t>
            </a:r>
            <a:r>
              <a:rPr lang="de-DE" altLang="de-DE" dirty="0" smtClean="0"/>
              <a:t>Bibel</a:t>
            </a:r>
          </a:p>
          <a:p>
            <a:pPr marL="0" indent="0">
              <a:buFontTx/>
              <a:buNone/>
            </a:pPr>
            <a:endParaRPr lang="de-DE" altLang="de-DE" u="sng" dirty="0"/>
          </a:p>
          <a:p>
            <a:pPr marL="0" indent="0">
              <a:buNone/>
            </a:pPr>
            <a:r>
              <a:rPr lang="de-DE" altLang="de-DE" u="sng" dirty="0" smtClean="0"/>
              <a:t>Beispiel GIST mit KIT-Mutation:</a:t>
            </a:r>
            <a:endParaRPr lang="de-DE" altLang="de-DE" u="sng" dirty="0"/>
          </a:p>
          <a:p>
            <a:pPr marL="0" indent="0">
              <a:buNone/>
            </a:pPr>
            <a:r>
              <a:rPr lang="de-DE" altLang="de-DE" dirty="0">
                <a:solidFill>
                  <a:srgbClr val="000000"/>
                </a:solidFill>
              </a:rPr>
              <a:t>1 Base verändert:</a:t>
            </a:r>
          </a:p>
          <a:p>
            <a:pPr marL="0" indent="0">
              <a:buNone/>
            </a:pPr>
            <a:endParaRPr lang="de-DE" altLang="de-DE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de-DE" altLang="de-DE" dirty="0">
                <a:solidFill>
                  <a:srgbClr val="000000"/>
                </a:solidFill>
              </a:rPr>
              <a:t>KIT c.1676T&gt;A, </a:t>
            </a:r>
            <a:r>
              <a:rPr lang="de-DE" altLang="de-DE" dirty="0" smtClean="0">
                <a:solidFill>
                  <a:srgbClr val="000000"/>
                </a:solidFill>
              </a:rPr>
              <a:t>p.V559D</a:t>
            </a:r>
            <a:endParaRPr lang="de-DE" altLang="de-DE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573016"/>
            <a:ext cx="1639887" cy="271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0833" y="1098363"/>
            <a:ext cx="2592288" cy="1916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781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1412776"/>
            <a:ext cx="6427788" cy="295275"/>
          </a:xfrm>
        </p:spPr>
        <p:txBody>
          <a:bodyPr/>
          <a:lstStyle/>
          <a:p>
            <a:pPr eaLnBrk="1" hangingPunct="1"/>
            <a:r>
              <a:rPr lang="de-DE" altLang="de-DE" sz="1800" dirty="0" smtClean="0">
                <a:solidFill>
                  <a:srgbClr val="EC8906"/>
                </a:solidFill>
              </a:rPr>
              <a:t>Molekulare </a:t>
            </a:r>
            <a:r>
              <a:rPr lang="de-DE" altLang="de-DE" sz="1800" dirty="0" err="1" smtClean="0">
                <a:solidFill>
                  <a:srgbClr val="EC8906"/>
                </a:solidFill>
              </a:rPr>
              <a:t>Karzinogenese</a:t>
            </a:r>
            <a:r>
              <a:rPr lang="de-DE" altLang="de-DE" sz="1800" dirty="0" smtClean="0">
                <a:solidFill>
                  <a:srgbClr val="EC8906"/>
                </a:solidFill>
              </a:rPr>
              <a:t> des Dickdarmkarzinoms</a:t>
            </a:r>
            <a:endParaRPr lang="de-DE" altLang="de-DE" sz="1800" dirty="0">
              <a:solidFill>
                <a:srgbClr val="EC8906"/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673" y="2132856"/>
            <a:ext cx="7017439" cy="4014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59453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1484784"/>
            <a:ext cx="6427788" cy="295275"/>
          </a:xfrm>
        </p:spPr>
        <p:txBody>
          <a:bodyPr/>
          <a:lstStyle/>
          <a:p>
            <a:pPr eaLnBrk="1" hangingPunct="1"/>
            <a:r>
              <a:rPr lang="de-DE" altLang="de-DE" sz="1800" dirty="0" smtClean="0">
                <a:solidFill>
                  <a:srgbClr val="EC8906"/>
                </a:solidFill>
              </a:rPr>
              <a:t>Anzahl von Mutationen in verschiedenen Krebsarten</a:t>
            </a:r>
            <a:endParaRPr lang="de-DE" altLang="de-DE" sz="1800" dirty="0">
              <a:solidFill>
                <a:srgbClr val="EC8906"/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/>
          <a:srcRect b="14767"/>
          <a:stretch/>
        </p:blipFill>
        <p:spPr>
          <a:xfrm>
            <a:off x="84955" y="2651174"/>
            <a:ext cx="8974090" cy="3658146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 bwMode="auto">
          <a:xfrm>
            <a:off x="84955" y="5949280"/>
            <a:ext cx="742629" cy="57606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3000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10451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4"/>
          <p:cNvSpPr>
            <a:spLocks noChangeArrowheads="1"/>
          </p:cNvSpPr>
          <p:nvPr/>
        </p:nvSpPr>
        <p:spPr bwMode="gray">
          <a:xfrm>
            <a:off x="1436688" y="2505075"/>
            <a:ext cx="6383337" cy="430213"/>
          </a:xfrm>
          <a:prstGeom prst="rect">
            <a:avLst/>
          </a:prstGeom>
          <a:noFill/>
          <a:ln w="12700">
            <a:solidFill>
              <a:srgbClr val="C0C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25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B2B2B2"/>
                  </a:outerShdw>
                </a:effectLst>
              </a14:hiddenEffects>
            </a:ext>
          </a:extLst>
        </p:spPr>
        <p:txBody>
          <a:bodyPr lIns="252000" tIns="72000" rIns="72000" bIns="72000" anchor="ctr"/>
          <a:lstStyle>
            <a:lvl1pPr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46100" indent="-188913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904875" indent="-1793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289050" indent="-2047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468438" indent="1285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1925638" indent="1285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382838" indent="1285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2840038" indent="1285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297238" indent="1285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5000"/>
              </a:spcBef>
            </a:pPr>
            <a:r>
              <a:rPr lang="de-DE" altLang="de-DE" sz="2000" b="1" baseline="0" noProof="1" smtClean="0">
                <a:solidFill>
                  <a:srgbClr val="EC8906"/>
                </a:solidFill>
                <a:latin typeface="Arial" panose="020B0604020202020204" pitchFamily="34" charset="0"/>
              </a:rPr>
              <a:t>Wie ensteht eine Krebszelle?</a:t>
            </a:r>
            <a:endParaRPr lang="de-DE" altLang="de-DE" sz="2000" b="1" baseline="0" noProof="1">
              <a:solidFill>
                <a:srgbClr val="EC8906"/>
              </a:solidFill>
              <a:latin typeface="Arial" panose="020B0604020202020204" pitchFamily="34" charset="0"/>
            </a:endParaRPr>
          </a:p>
        </p:txBody>
      </p:sp>
      <p:sp>
        <p:nvSpPr>
          <p:cNvPr id="32771" name="Rectangle 9"/>
          <p:cNvSpPr>
            <a:spLocks noChangeArrowheads="1"/>
          </p:cNvSpPr>
          <p:nvPr/>
        </p:nvSpPr>
        <p:spPr bwMode="gray">
          <a:xfrm>
            <a:off x="977900" y="2505075"/>
            <a:ext cx="463550" cy="430213"/>
          </a:xfrm>
          <a:prstGeom prst="rect">
            <a:avLst/>
          </a:prstGeom>
          <a:solidFill>
            <a:srgbClr val="00518D"/>
          </a:solidFill>
          <a:ln w="12700">
            <a:solidFill>
              <a:srgbClr val="C0C0C0"/>
            </a:solidFill>
            <a:miter lim="800000"/>
            <a:headEnd/>
            <a:tailEnd/>
          </a:ln>
        </p:spPr>
        <p:txBody>
          <a:bodyPr lIns="0" tIns="0" rIns="0" bIns="0" anchor="ctr"/>
          <a:lstStyle>
            <a:lvl1pPr defTabSz="8016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8016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8016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8016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8016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de-DE" altLang="de-DE" sz="2800" b="1" baseline="0" noProof="1">
                <a:solidFill>
                  <a:srgbClr val="FFFFFF"/>
                </a:solidFill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32772" name="Rectangle 3"/>
          <p:cNvSpPr>
            <a:spLocks noChangeArrowheads="1"/>
          </p:cNvSpPr>
          <p:nvPr/>
        </p:nvSpPr>
        <p:spPr bwMode="gray">
          <a:xfrm>
            <a:off x="1436688" y="3068638"/>
            <a:ext cx="6383337" cy="430212"/>
          </a:xfrm>
          <a:prstGeom prst="rect">
            <a:avLst/>
          </a:prstGeom>
          <a:noFill/>
          <a:ln w="12700">
            <a:solidFill>
              <a:srgbClr val="C0C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25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B2B2B2"/>
                  </a:outerShdw>
                </a:effectLst>
              </a14:hiddenEffects>
            </a:ext>
          </a:extLst>
        </p:spPr>
        <p:txBody>
          <a:bodyPr lIns="252000" tIns="72000" rIns="72000" bIns="72000" anchor="ctr"/>
          <a:lstStyle>
            <a:lvl1pPr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46100" indent="-188913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904875" indent="-1793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289050" indent="-2047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468438" indent="1285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1925638" indent="1285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382838" indent="1285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2840038" indent="1285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297238" indent="1285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5000"/>
              </a:spcBef>
            </a:pPr>
            <a:r>
              <a:rPr lang="de-DE" altLang="de-DE" sz="2000" b="1" baseline="0" noProof="1" smtClean="0">
                <a:solidFill>
                  <a:srgbClr val="EC8906"/>
                </a:solidFill>
                <a:latin typeface="Arial" panose="020B0604020202020204" pitchFamily="34" charset="0"/>
              </a:rPr>
              <a:t>Was ist eine Translokation?</a:t>
            </a:r>
            <a:endParaRPr lang="de-DE" altLang="de-DE" sz="2000" b="1" baseline="0" noProof="1">
              <a:solidFill>
                <a:srgbClr val="EC8906"/>
              </a:solidFill>
              <a:latin typeface="Arial" panose="020B0604020202020204" pitchFamily="34" charset="0"/>
            </a:endParaRPr>
          </a:p>
        </p:txBody>
      </p:sp>
      <p:sp>
        <p:nvSpPr>
          <p:cNvPr id="32773" name="Rectangle 8"/>
          <p:cNvSpPr>
            <a:spLocks noChangeArrowheads="1"/>
          </p:cNvSpPr>
          <p:nvPr/>
        </p:nvSpPr>
        <p:spPr bwMode="gray">
          <a:xfrm>
            <a:off x="977900" y="3068638"/>
            <a:ext cx="463550" cy="430212"/>
          </a:xfrm>
          <a:prstGeom prst="rect">
            <a:avLst/>
          </a:prstGeom>
          <a:solidFill>
            <a:srgbClr val="00518D"/>
          </a:solidFill>
          <a:ln w="12700">
            <a:solidFill>
              <a:srgbClr val="C0C0C0"/>
            </a:solidFill>
            <a:miter lim="800000"/>
            <a:headEnd/>
            <a:tailEnd/>
          </a:ln>
        </p:spPr>
        <p:txBody>
          <a:bodyPr lIns="0" tIns="0" rIns="0" bIns="0" anchor="ctr"/>
          <a:lstStyle>
            <a:lvl1pPr defTabSz="8016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8016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8016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8016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8016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de-DE" altLang="de-DE" sz="2800" b="1" baseline="0" noProof="1">
                <a:solidFill>
                  <a:srgbClr val="FFFFFF"/>
                </a:solidFill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32774" name="Rectangle 3"/>
          <p:cNvSpPr>
            <a:spLocks noChangeArrowheads="1"/>
          </p:cNvSpPr>
          <p:nvPr/>
        </p:nvSpPr>
        <p:spPr bwMode="gray">
          <a:xfrm>
            <a:off x="1436688" y="3632200"/>
            <a:ext cx="6383337" cy="430213"/>
          </a:xfrm>
          <a:prstGeom prst="rect">
            <a:avLst/>
          </a:prstGeom>
          <a:noFill/>
          <a:ln w="12700">
            <a:solidFill>
              <a:srgbClr val="C0C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25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B2B2B2"/>
                  </a:outerShdw>
                </a:effectLst>
              </a14:hiddenEffects>
            </a:ext>
          </a:extLst>
        </p:spPr>
        <p:txBody>
          <a:bodyPr lIns="252000" tIns="72000" rIns="72000" bIns="72000" anchor="ctr"/>
          <a:lstStyle>
            <a:lvl1pPr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46100" indent="-188913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904875" indent="-1793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289050" indent="-2047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468438" indent="1285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1925638" indent="1285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382838" indent="1285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2840038" indent="1285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297238" indent="1285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5000"/>
              </a:spcBef>
            </a:pPr>
            <a:r>
              <a:rPr lang="de-DE" altLang="de-DE" sz="2000" b="1" baseline="0" noProof="1" smtClean="0">
                <a:solidFill>
                  <a:srgbClr val="00376D"/>
                </a:solidFill>
                <a:latin typeface="Arial" panose="020B0604020202020204" pitchFamily="34" charset="0"/>
              </a:rPr>
              <a:t>Wie weist der Pathologe die Translokation nach?</a:t>
            </a:r>
            <a:endParaRPr lang="de-DE" altLang="de-DE" sz="2000" b="1" baseline="0" noProof="1">
              <a:solidFill>
                <a:srgbClr val="00376D"/>
              </a:solidFill>
              <a:latin typeface="Arial" panose="020B0604020202020204" pitchFamily="34" charset="0"/>
            </a:endParaRPr>
          </a:p>
        </p:txBody>
      </p:sp>
      <p:sp>
        <p:nvSpPr>
          <p:cNvPr id="32775" name="Rectangle 8"/>
          <p:cNvSpPr>
            <a:spLocks noChangeArrowheads="1"/>
          </p:cNvSpPr>
          <p:nvPr/>
        </p:nvSpPr>
        <p:spPr bwMode="gray">
          <a:xfrm>
            <a:off x="977900" y="3632200"/>
            <a:ext cx="463550" cy="430213"/>
          </a:xfrm>
          <a:prstGeom prst="rect">
            <a:avLst/>
          </a:prstGeom>
          <a:solidFill>
            <a:srgbClr val="00518D"/>
          </a:solidFill>
          <a:ln w="12700">
            <a:solidFill>
              <a:srgbClr val="C0C0C0"/>
            </a:solidFill>
            <a:miter lim="800000"/>
            <a:headEnd/>
            <a:tailEnd/>
          </a:ln>
        </p:spPr>
        <p:txBody>
          <a:bodyPr lIns="0" tIns="0" rIns="0" bIns="0" anchor="ctr"/>
          <a:lstStyle>
            <a:lvl1pPr defTabSz="8016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8016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8016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8016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801688"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de-DE" altLang="de-DE" sz="2800" b="1" baseline="0" noProof="1">
                <a:solidFill>
                  <a:srgbClr val="FFFFFF"/>
                </a:solidFill>
                <a:latin typeface="Arial" panose="020B0604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01119811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245</Words>
  <Application>Microsoft Office PowerPoint</Application>
  <PresentationFormat>Bildschirmpräsentation (4:3)</PresentationFormat>
  <Paragraphs>63</Paragraphs>
  <Slides>27</Slides>
  <Notes>5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27</vt:i4>
      </vt:variant>
    </vt:vector>
  </HeadingPairs>
  <TitlesOfParts>
    <vt:vector size="33" baseType="lpstr">
      <vt:lpstr>Arial</vt:lpstr>
      <vt:lpstr>Calibri</vt:lpstr>
      <vt:lpstr>Times New Roman</vt:lpstr>
      <vt:lpstr>Wingdings 2</vt:lpstr>
      <vt:lpstr>Standarddesign</vt:lpstr>
      <vt:lpstr>Image</vt:lpstr>
      <vt:lpstr>PowerPoint-Präsentation</vt:lpstr>
      <vt:lpstr>PowerPoint-Präsentation</vt:lpstr>
      <vt:lpstr>Wie entsteht eine Krebszelle?</vt:lpstr>
      <vt:lpstr>PowerPoint-Präsentation</vt:lpstr>
      <vt:lpstr>PowerPoint-Präsentation</vt:lpstr>
      <vt:lpstr>Menschliches Genom: </vt:lpstr>
      <vt:lpstr>Molekulare Karzinogenese des Dickdarmkarzinoms</vt:lpstr>
      <vt:lpstr>Anzahl von Mutationen in verschiedenen Krebsarten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Zusammenfassung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 Opinion Leader Summit (GOLS) Berlin</dc:title>
  <dc:creator>Markus Wartenberg</dc:creator>
  <cp:lastModifiedBy>Haller, Florian</cp:lastModifiedBy>
  <cp:revision>302</cp:revision>
  <dcterms:created xsi:type="dcterms:W3CDTF">2004-09-22T19:41:04Z</dcterms:created>
  <dcterms:modified xsi:type="dcterms:W3CDTF">2020-09-22T13:44:22Z</dcterms:modified>
</cp:coreProperties>
</file>