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MOV" ContentType="video/quicktime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avi" ContentType="video/x-msvide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8"/>
  </p:notesMasterIdLst>
  <p:handoutMasterIdLst>
    <p:handoutMasterId r:id="rId69"/>
  </p:handoutMasterIdLst>
  <p:sldIdLst>
    <p:sldId id="308" r:id="rId2"/>
    <p:sldId id="339" r:id="rId3"/>
    <p:sldId id="364" r:id="rId4"/>
    <p:sldId id="310" r:id="rId5"/>
    <p:sldId id="448" r:id="rId6"/>
    <p:sldId id="417" r:id="rId7"/>
    <p:sldId id="856" r:id="rId8"/>
    <p:sldId id="758" r:id="rId9"/>
    <p:sldId id="557" r:id="rId10"/>
    <p:sldId id="349" r:id="rId11"/>
    <p:sldId id="857" r:id="rId12"/>
    <p:sldId id="858" r:id="rId13"/>
    <p:sldId id="869" r:id="rId14"/>
    <p:sldId id="558" r:id="rId15"/>
    <p:sldId id="518" r:id="rId16"/>
    <p:sldId id="520" r:id="rId17"/>
    <p:sldId id="560" r:id="rId18"/>
    <p:sldId id="561" r:id="rId19"/>
    <p:sldId id="700" r:id="rId20"/>
    <p:sldId id="701" r:id="rId21"/>
    <p:sldId id="702" r:id="rId22"/>
    <p:sldId id="732" r:id="rId23"/>
    <p:sldId id="318" r:id="rId24"/>
    <p:sldId id="351" r:id="rId25"/>
    <p:sldId id="356" r:id="rId26"/>
    <p:sldId id="335" r:id="rId27"/>
    <p:sldId id="346" r:id="rId28"/>
    <p:sldId id="348" r:id="rId29"/>
    <p:sldId id="350" r:id="rId30"/>
    <p:sldId id="347" r:id="rId31"/>
    <p:sldId id="345" r:id="rId32"/>
    <p:sldId id="331" r:id="rId33"/>
    <p:sldId id="833" r:id="rId34"/>
    <p:sldId id="861" r:id="rId35"/>
    <p:sldId id="862" r:id="rId36"/>
    <p:sldId id="859" r:id="rId37"/>
    <p:sldId id="860" r:id="rId38"/>
    <p:sldId id="863" r:id="rId39"/>
    <p:sldId id="864" r:id="rId40"/>
    <p:sldId id="865" r:id="rId41"/>
    <p:sldId id="866" r:id="rId42"/>
    <p:sldId id="867" r:id="rId43"/>
    <p:sldId id="669" r:id="rId44"/>
    <p:sldId id="842" r:id="rId45"/>
    <p:sldId id="836" r:id="rId46"/>
    <p:sldId id="837" r:id="rId47"/>
    <p:sldId id="838" r:id="rId48"/>
    <p:sldId id="839" r:id="rId49"/>
    <p:sldId id="841" r:id="rId50"/>
    <p:sldId id="868" r:id="rId51"/>
    <p:sldId id="645" r:id="rId52"/>
    <p:sldId id="646" r:id="rId53"/>
    <p:sldId id="647" r:id="rId54"/>
    <p:sldId id="648" r:id="rId55"/>
    <p:sldId id="734" r:id="rId56"/>
    <p:sldId id="735" r:id="rId57"/>
    <p:sldId id="736" r:id="rId58"/>
    <p:sldId id="852" r:id="rId59"/>
    <p:sldId id="855" r:id="rId60"/>
    <p:sldId id="738" r:id="rId61"/>
    <p:sldId id="854" r:id="rId62"/>
    <p:sldId id="365" r:id="rId63"/>
    <p:sldId id="408" r:id="rId64"/>
    <p:sldId id="314" r:id="rId65"/>
    <p:sldId id="340" r:id="rId66"/>
    <p:sldId id="309" r:id="rId67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85">
          <p15:clr>
            <a:srgbClr val="A4A3A4"/>
          </p15:clr>
        </p15:guide>
        <p15:guide id="2" orient="horz" pos="1295">
          <p15:clr>
            <a:srgbClr val="A4A3A4"/>
          </p15:clr>
        </p15:guide>
        <p15:guide id="3" orient="horz" pos="3698">
          <p15:clr>
            <a:srgbClr val="A4A3A4"/>
          </p15:clr>
        </p15:guide>
        <p15:guide id="4" pos="318">
          <p15:clr>
            <a:srgbClr val="A4A3A4"/>
          </p15:clr>
        </p15:guide>
        <p15:guide id="5" pos="54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56" autoAdjust="0"/>
    <p:restoredTop sz="88664" autoAdjust="0"/>
  </p:normalViewPr>
  <p:slideViewPr>
    <p:cSldViewPr>
      <p:cViewPr varScale="1">
        <p:scale>
          <a:sx n="139" d="100"/>
          <a:sy n="139" d="100"/>
        </p:scale>
        <p:origin x="2272" y="68"/>
      </p:cViewPr>
      <p:guideLst>
        <p:guide orient="horz" pos="885"/>
        <p:guide orient="horz" pos="1295"/>
        <p:guide orient="horz" pos="3698"/>
        <p:guide pos="318"/>
        <p:guide pos="54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08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xmlns="" id="{F74173E7-7A20-B845-A9F6-7DC14A19277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39267" name="Rectangle 3">
            <a:extLst>
              <a:ext uri="{FF2B5EF4-FFF2-40B4-BE49-F238E27FC236}">
                <a16:creationId xmlns:a16="http://schemas.microsoft.com/office/drawing/2014/main" xmlns="" id="{D42F2D6D-261C-234D-8B81-744C028F14E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39268" name="Rectangle 4">
            <a:extLst>
              <a:ext uri="{FF2B5EF4-FFF2-40B4-BE49-F238E27FC236}">
                <a16:creationId xmlns:a16="http://schemas.microsoft.com/office/drawing/2014/main" xmlns="" id="{D141CA3A-81B2-CD46-9816-4AE83ADB7D5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39269" name="Rectangle 5">
            <a:extLst>
              <a:ext uri="{FF2B5EF4-FFF2-40B4-BE49-F238E27FC236}">
                <a16:creationId xmlns:a16="http://schemas.microsoft.com/office/drawing/2014/main" xmlns="" id="{4674CE81-4DAC-1843-84ED-D122F45E0DF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fld id="{CC602166-303B-7D4E-AD7D-ACC58484C186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xmlns="" id="{5481D09D-AE10-8948-A334-9A0DADD7297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xmlns="" id="{A4EA4601-2E16-FC4C-A088-151B811DA14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xmlns="" id="{76D79A45-4CE6-034D-94F6-08F2682A4BB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xmlns="" id="{359574CF-D123-264F-B947-49A634FD560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Textmasterformate durch Klicken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54278" name="Rectangle 6">
            <a:extLst>
              <a:ext uri="{FF2B5EF4-FFF2-40B4-BE49-F238E27FC236}">
                <a16:creationId xmlns:a16="http://schemas.microsoft.com/office/drawing/2014/main" xmlns="" id="{4BD14CF3-52E2-4D43-8EF9-9BB1F4F64F6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4279" name="Rectangle 7">
            <a:extLst>
              <a:ext uri="{FF2B5EF4-FFF2-40B4-BE49-F238E27FC236}">
                <a16:creationId xmlns:a16="http://schemas.microsoft.com/office/drawing/2014/main" xmlns="" id="{683CAAA5-AE43-244B-B0C0-9E2F66AE9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fld id="{23ACF94C-037F-0943-93BB-D81ED92E8C99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68630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xmlns="" id="{97D58D0C-41F5-5E43-B2F5-395EC19390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0B592FD4-2130-D446-A6E7-784E8A688097}" type="slidenum">
              <a:rPr lang="de-DE" altLang="de-DE"/>
              <a:pPr>
                <a:defRPr/>
              </a:pPr>
              <a:t>1</a:t>
            </a:fld>
            <a:endParaRPr lang="de-DE" altLang="de-DE"/>
          </a:p>
        </p:txBody>
      </p:sp>
      <p:sp>
        <p:nvSpPr>
          <p:cNvPr id="134146" name="Rectangle 2">
            <a:extLst>
              <a:ext uri="{FF2B5EF4-FFF2-40B4-BE49-F238E27FC236}">
                <a16:creationId xmlns:a16="http://schemas.microsoft.com/office/drawing/2014/main" xmlns="" id="{72659962-ACE0-C744-B5AB-06E4A55F71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xmlns="" id="{2275074B-B593-2140-8724-3C2DDBCA5B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de-DE" altLang="de-DE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201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xmlns="" id="{D6D2339E-43BB-6C42-A331-BA096D27A0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91CD996-93C6-8D46-9DEE-81C6F06B365C}" type="slidenum">
              <a:rPr lang="en-US" altLang="de-DE" smtClean="0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15</a:t>
            </a:fld>
            <a:endParaRPr lang="en-US" altLang="de-DE">
              <a:ea typeface="ＭＳ Ｐゴシック" panose="020B0600070205080204" pitchFamily="34" charset="-128"/>
            </a:endParaRP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xmlns="" id="{0FFF36F6-B124-0841-8DED-072713D7A5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909E8E84-426E-40dd-AFC4-6F175D3DCCD1}"/>
            <a:ext uri="{FAA26D3D-D897-4be2-8F04-BA451C77F1D7}"/>
          </a:extLst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xmlns="" id="{1FBCC145-C7BC-AF46-9778-4D54834148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1419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xmlns="" id="{F400AC19-5C88-1444-AD43-3E43549CD2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D541536-4399-3A44-B585-4EEB04811287}" type="slidenum">
              <a:rPr lang="en-US" altLang="de-DE" smtClean="0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16</a:t>
            </a:fld>
            <a:endParaRPr lang="en-US" altLang="de-DE">
              <a:ea typeface="ＭＳ Ｐゴシック" panose="020B0600070205080204" pitchFamily="34" charset="-128"/>
            </a:endParaRP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xmlns="" id="{65C0EAF0-D5CC-0B45-8DED-68D1C20CF2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909E8E84-426E-40dd-AFC4-6F175D3DCCD1}"/>
            <a:ext uri="{FAA26D3D-D897-4be2-8F04-BA451C77F1D7}"/>
          </a:extLst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xmlns="" id="{C9C5DD5A-54CF-2843-AE45-B0BA54D15B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00419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>
            <a:extLst>
              <a:ext uri="{FF2B5EF4-FFF2-40B4-BE49-F238E27FC236}">
                <a16:creationId xmlns:a16="http://schemas.microsoft.com/office/drawing/2014/main" xmlns="" id="{F367DE46-5B8D-5D4A-989B-E38CD6312B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/>
            <a:ext uri="{FAA26D3D-D897-4be2-8F04-BA451C77F1D7}"/>
          </a:extLst>
        </p:spPr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xmlns="" id="{0427A6A9-9E32-CC40-88C6-E402937A43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12274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>
            <a:extLst>
              <a:ext uri="{FF2B5EF4-FFF2-40B4-BE49-F238E27FC236}">
                <a16:creationId xmlns:a16="http://schemas.microsoft.com/office/drawing/2014/main" xmlns="" id="{CEF1C3EC-1C87-AD4B-821D-834BA5EE4F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/>
            <a:ext uri="{FAA26D3D-D897-4be2-8F04-BA451C77F1D7}"/>
          </a:extLst>
        </p:spPr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xmlns="" id="{C4BC617C-FFF8-7140-865F-0CC77DBEDA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0706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xmlns="" id="{D587106B-5232-2F46-97DD-B501AF87D0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FCCD5A6-5675-8646-9252-76B3ED35C895}" type="slidenum">
              <a:rPr lang="en-US" altLang="de-DE" smtClean="0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21</a:t>
            </a:fld>
            <a:endParaRPr lang="en-US" altLang="de-DE">
              <a:ea typeface="ＭＳ Ｐゴシック" panose="020B0600070205080204" pitchFamily="34" charset="-128"/>
            </a:endParaRPr>
          </a:p>
        </p:txBody>
      </p:sp>
      <p:sp>
        <p:nvSpPr>
          <p:cNvPr id="206851" name="Rectangle 2">
            <a:extLst>
              <a:ext uri="{FF2B5EF4-FFF2-40B4-BE49-F238E27FC236}">
                <a16:creationId xmlns:a16="http://schemas.microsoft.com/office/drawing/2014/main" xmlns="" id="{98E4259C-B375-914D-8ADE-49663C857D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909E8E84-426E-40dd-AFC4-6F175D3DCCD1}"/>
            <a:ext uri="{FAA26D3D-D897-4be2-8F04-BA451C77F1D7}"/>
          </a:extLst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xmlns="" id="{F76984E5-08AF-814A-AC34-6326CBA0BC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0514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lienbildplatzhalter 1">
            <a:extLst>
              <a:ext uri="{FF2B5EF4-FFF2-40B4-BE49-F238E27FC236}">
                <a16:creationId xmlns:a16="http://schemas.microsoft.com/office/drawing/2014/main" xmlns="" id="{F8A8BD5F-4431-904F-A546-4D8E38883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7106" name="Notizenplatzhalter 2">
            <a:extLst>
              <a:ext uri="{FF2B5EF4-FFF2-40B4-BE49-F238E27FC236}">
                <a16:creationId xmlns:a16="http://schemas.microsoft.com/office/drawing/2014/main" xmlns="" id="{D09131DB-6BBC-994E-ABF6-125191A734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47107" name="Foliennummernplatzhalter 3">
            <a:extLst>
              <a:ext uri="{FF2B5EF4-FFF2-40B4-BE49-F238E27FC236}">
                <a16:creationId xmlns:a16="http://schemas.microsoft.com/office/drawing/2014/main" xmlns="" id="{40502BAF-B374-7A43-979A-4A9E55779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72E752D-60B3-6B40-9484-896B47E44BD7}" type="slidenum">
              <a:rPr lang="de-DE" altLang="de-DE" smtClean="0"/>
              <a:pPr/>
              <a:t>22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01267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xmlns="" id="{726BB744-E3C2-1F4D-8193-EF37C3DC20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31838"/>
            <a:ext cx="4883150" cy="3662362"/>
          </a:xfrm>
          <a:ln/>
          <a:extLst>
            <a:ext uri="{909E8E84-426E-40dd-AFC4-6F175D3DCCD1}"/>
          </a:extLst>
        </p:spPr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xmlns="" id="{CBBFA32C-8A96-D641-9B42-CA79930A44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14792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lienbildplatzhalter 1">
            <a:extLst>
              <a:ext uri="{FF2B5EF4-FFF2-40B4-BE49-F238E27FC236}">
                <a16:creationId xmlns:a16="http://schemas.microsoft.com/office/drawing/2014/main" xmlns="" id="{FABEDDC8-8EC2-C54A-BE12-8DEBE57C2C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Notizenplatzhalter 2">
            <a:extLst>
              <a:ext uri="{FF2B5EF4-FFF2-40B4-BE49-F238E27FC236}">
                <a16:creationId xmlns:a16="http://schemas.microsoft.com/office/drawing/2014/main" xmlns="" id="{C8BCC08B-16AC-604F-B66E-487DA35A3E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3251" name="Foliennummernplatzhalter 3">
            <a:extLst>
              <a:ext uri="{FF2B5EF4-FFF2-40B4-BE49-F238E27FC236}">
                <a16:creationId xmlns:a16="http://schemas.microsoft.com/office/drawing/2014/main" xmlns="" id="{C49CA6BB-7A5C-0740-A7C6-B2DFBB85AD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5726726-2CC9-A340-B1D3-2A638663D5DD}" type="slidenum">
              <a:rPr lang="de-DE" altLang="de-DE" smtClean="0"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24</a:t>
            </a:fld>
            <a:endParaRPr lang="de-DE" altLang="de-DE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48749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lienbildplatzhalter 1">
            <a:extLst>
              <a:ext uri="{FF2B5EF4-FFF2-40B4-BE49-F238E27FC236}">
                <a16:creationId xmlns:a16="http://schemas.microsoft.com/office/drawing/2014/main" xmlns="" id="{B97732EF-8B1A-114B-9155-C00CB1C8D2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4" name="Notizenplatzhalter 2">
            <a:extLst>
              <a:ext uri="{FF2B5EF4-FFF2-40B4-BE49-F238E27FC236}">
                <a16:creationId xmlns:a16="http://schemas.microsoft.com/office/drawing/2014/main" xmlns="" id="{8DBC4309-9E00-774D-B656-6E63F79F3E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9395" name="Foliennummernplatzhalter 3">
            <a:extLst>
              <a:ext uri="{FF2B5EF4-FFF2-40B4-BE49-F238E27FC236}">
                <a16:creationId xmlns:a16="http://schemas.microsoft.com/office/drawing/2014/main" xmlns="" id="{38AD25FF-018A-E54E-9B34-DB837DE946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8861142-8961-224C-A4B9-7DBA3EC72D53}" type="slidenum">
              <a:rPr lang="de-DE" altLang="de-DE" smtClean="0"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25</a:t>
            </a:fld>
            <a:endParaRPr lang="de-DE" altLang="de-DE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42200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CC8BFBF6-7825-2E49-9B03-2F7D05960E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4514" name="Notizenplatzhalter 2">
            <a:extLst>
              <a:ext uri="{FF2B5EF4-FFF2-40B4-BE49-F238E27FC236}">
                <a16:creationId xmlns:a16="http://schemas.microsoft.com/office/drawing/2014/main" xmlns="" id="{0AB89AAD-0F1C-1D4E-9C4A-967BBED9B0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In ausgewählten Fällen kann eine kalkuliert knappe R0-Resektion oder gar eine R1 Resektion mit nachfolgender Radiatio angemessen sein.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>
                <a:latin typeface="Arial" panose="020B0604020202020204" pitchFamily="34" charset="0"/>
              </a:rPr>
              <a:t>Als Grundlage für solche Entscheidungen müssen Daten erhoben und die eigene Ergebnisqualität ständig überprüft werden.</a:t>
            </a:r>
          </a:p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64515" name="Foliennummernplatzhalter 3">
            <a:extLst>
              <a:ext uri="{FF2B5EF4-FFF2-40B4-BE49-F238E27FC236}">
                <a16:creationId xmlns:a16="http://schemas.microsoft.com/office/drawing/2014/main" xmlns="" id="{B5C76D46-30C4-5F46-8D12-5D2FEABF2C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7C9B416-2868-AA40-B2EA-F99F82915B74}" type="slidenum">
              <a:rPr lang="de-DE" altLang="de-DE" smtClean="0"/>
              <a:pPr/>
              <a:t>26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57402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xmlns="" id="{F31CB034-AA50-4849-8C4E-B3E90152AF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2362690-C248-C849-A1D3-F01915493F80}" type="slidenum">
              <a:rPr lang="en-US" altLang="de-DE" smtClean="0">
                <a:ea typeface="ＭＳ Ｐゴシック" panose="020B0600070205080204" pitchFamily="34" charset="-128"/>
              </a:rPr>
              <a:pPr eaLnBrk="1" hangingPunct="1"/>
              <a:t>2</a:t>
            </a:fld>
            <a:endParaRPr lang="en-US" altLang="de-DE">
              <a:ea typeface="ＭＳ Ｐゴシック" panose="020B0600070205080204" pitchFamily="34" charset="-128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xmlns="" id="{D24A0C6D-6C1A-C94E-B118-9138B24251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909E8E84-426E-40dd-AFC4-6F175D3DCCD1}"/>
          </a:extLst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xmlns="" id="{242E196C-4BB3-044F-A1F7-CC1FE9488B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de-DE" altLang="de-D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8468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>
            <a:extLst>
              <a:ext uri="{FF2B5EF4-FFF2-40B4-BE49-F238E27FC236}">
                <a16:creationId xmlns:a16="http://schemas.microsoft.com/office/drawing/2014/main" xmlns="" id="{82543A1C-9112-7D4C-AE17-DA12BF46E16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05238" y="9275763"/>
            <a:ext cx="29114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796E9E-22BC-7E43-8918-F9802BEF74EA}" type="slidenum">
              <a:rPr lang="en-US" altLang="de-DE">
                <a:ea typeface="ＭＳ Ｐゴシック" panose="020B0600070205080204" pitchFamily="34" charset="-128"/>
              </a:rPr>
              <a:pPr algn="r" eaLnBrk="1" hangingPunct="1">
                <a:spcBef>
                  <a:spcPct val="0"/>
                </a:spcBef>
              </a:pPr>
              <a:t>32</a:t>
            </a:fld>
            <a:endParaRPr lang="en-US" altLang="de-DE">
              <a:ea typeface="ＭＳ Ｐゴシック" panose="020B0600070205080204" pitchFamily="34" charset="-128"/>
            </a:endParaRP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xmlns="" id="{DC21812A-D9BA-3D49-8291-B901ED378B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31838"/>
            <a:ext cx="4883150" cy="3662362"/>
          </a:xfrm>
          <a:ln/>
          <a:extLst>
            <a:ext uri="{909E8E84-426E-40dd-AFC4-6F175D3DCCD1}"/>
          </a:extLst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xmlns="" id="{74438D2C-DE94-F245-808D-E667386AF6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83936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>
            <a:extLst>
              <a:ext uri="{FF2B5EF4-FFF2-40B4-BE49-F238E27FC236}">
                <a16:creationId xmlns:a16="http://schemas.microsoft.com/office/drawing/2014/main" xmlns="" id="{C0E8E22F-AEFD-8A4A-BBCF-68FC81F4E9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96928EB-F228-D649-BB21-2B2B8163F0CC}" type="slidenum">
              <a:rPr lang="de-DE" altLang="de-DE" smtClean="0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43</a:t>
            </a:fld>
            <a:endParaRPr lang="de-DE" altLang="de-DE">
              <a:ea typeface="ＭＳ Ｐゴシック" panose="020B0600070205080204" pitchFamily="34" charset="-128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xmlns="" id="{DC1B7122-9CD6-0A40-BD20-43C32FC8A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909E8E84-426E-40dd-AFC4-6F175D3DCCD1}"/>
            <a:ext uri="{FAA26D3D-D897-4be2-8F04-BA451C77F1D7}"/>
          </a:extLst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xmlns="" id="{A0A0426B-A13E-3943-9CAB-7218584CCE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46602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lienbildplatzhalter 1">
            <a:extLst>
              <a:ext uri="{FF2B5EF4-FFF2-40B4-BE49-F238E27FC236}">
                <a16:creationId xmlns:a16="http://schemas.microsoft.com/office/drawing/2014/main" xmlns="" id="{EF8C7FB1-6AA0-ED46-9FF1-635B3404E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97282" name="Notizenplatzhalter 2">
            <a:extLst>
              <a:ext uri="{FF2B5EF4-FFF2-40B4-BE49-F238E27FC236}">
                <a16:creationId xmlns:a16="http://schemas.microsoft.com/office/drawing/2014/main" xmlns="" id="{422D0DB5-FEB9-9640-AEFE-F7FFA65132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97283" name="Foliennummernplatzhalter 3">
            <a:extLst>
              <a:ext uri="{FF2B5EF4-FFF2-40B4-BE49-F238E27FC236}">
                <a16:creationId xmlns:a16="http://schemas.microsoft.com/office/drawing/2014/main" xmlns="" id="{DC653EA3-6F4A-6F4C-BC71-D726DA7CBC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61BFEF-BC63-8F4C-AEEA-25FA9B863BE1}" type="slidenum">
              <a:rPr lang="de-DE" altLang="de-DE" smtClean="0"/>
              <a:pPr/>
              <a:t>55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764565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olienbildplatzhalter 1">
            <a:extLst>
              <a:ext uri="{FF2B5EF4-FFF2-40B4-BE49-F238E27FC236}">
                <a16:creationId xmlns:a16="http://schemas.microsoft.com/office/drawing/2014/main" xmlns="" id="{10DF9F27-96DF-3F45-A31B-C850D66FDE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99330" name="Notizenplatzhalter 2">
            <a:extLst>
              <a:ext uri="{FF2B5EF4-FFF2-40B4-BE49-F238E27FC236}">
                <a16:creationId xmlns:a16="http://schemas.microsoft.com/office/drawing/2014/main" xmlns="" id="{1CA4909F-C647-2743-8284-7438F2A6E0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„Bridle proceedure“ = Steigbügelplastik Zusätzliche Stabilisierung USG durch Steigbügel</a:t>
            </a:r>
          </a:p>
        </p:txBody>
      </p:sp>
      <p:sp>
        <p:nvSpPr>
          <p:cNvPr id="99331" name="Foliennummernplatzhalter 3">
            <a:extLst>
              <a:ext uri="{FF2B5EF4-FFF2-40B4-BE49-F238E27FC236}">
                <a16:creationId xmlns:a16="http://schemas.microsoft.com/office/drawing/2014/main" xmlns="" id="{128EB932-43C0-1C47-8647-E918956683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3AC6DC6-BC1B-BD4F-8996-3FCF8FBC8218}" type="slidenum">
              <a:rPr lang="de-DE" altLang="de-DE" smtClean="0"/>
              <a:pPr/>
              <a:t>56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038054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olienbildplatzhalter 1">
            <a:extLst>
              <a:ext uri="{FF2B5EF4-FFF2-40B4-BE49-F238E27FC236}">
                <a16:creationId xmlns:a16="http://schemas.microsoft.com/office/drawing/2014/main" xmlns="" id="{BFFC413B-CD4B-CA48-8573-82227A5EFA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01378" name="Notizenplatzhalter 2">
            <a:extLst>
              <a:ext uri="{FF2B5EF4-FFF2-40B4-BE49-F238E27FC236}">
                <a16:creationId xmlns:a16="http://schemas.microsoft.com/office/drawing/2014/main" xmlns="" id="{330DD2DE-6297-934C-A95A-B00160477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101379" name="Foliennummernplatzhalter 3">
            <a:extLst>
              <a:ext uri="{FF2B5EF4-FFF2-40B4-BE49-F238E27FC236}">
                <a16:creationId xmlns:a16="http://schemas.microsoft.com/office/drawing/2014/main" xmlns="" id="{33D0E66E-6142-5A48-AF76-0F36B265B2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043425-E5A3-FA4F-B8C1-468B552CE679}" type="slidenum">
              <a:rPr lang="de-DE" altLang="de-DE" smtClean="0"/>
              <a:pPr/>
              <a:t>57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38803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Folienbildplatzhalter 1">
            <a:extLst>
              <a:ext uri="{FF2B5EF4-FFF2-40B4-BE49-F238E27FC236}">
                <a16:creationId xmlns:a16="http://schemas.microsoft.com/office/drawing/2014/main" xmlns="" id="{93C9DBEC-C1CE-0D4D-995F-CC699649F1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05474" name="Notizenplatzhalter 2">
            <a:extLst>
              <a:ext uri="{FF2B5EF4-FFF2-40B4-BE49-F238E27FC236}">
                <a16:creationId xmlns:a16="http://schemas.microsoft.com/office/drawing/2014/main" xmlns="" id="{DB6D4AE8-01A0-8042-A2CB-C70F5371E6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105475" name="Foliennummernplatzhalter 3">
            <a:extLst>
              <a:ext uri="{FF2B5EF4-FFF2-40B4-BE49-F238E27FC236}">
                <a16:creationId xmlns:a16="http://schemas.microsoft.com/office/drawing/2014/main" xmlns="" id="{1817E073-38AC-CE42-8E1F-22FD94E3F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23468E-D239-8E4C-8CFE-8188AA343A6A}" type="slidenum">
              <a:rPr lang="de-DE" altLang="de-DE" smtClean="0"/>
              <a:pPr/>
              <a:t>60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367540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>
            <a:extLst>
              <a:ext uri="{FF2B5EF4-FFF2-40B4-BE49-F238E27FC236}">
                <a16:creationId xmlns:a16="http://schemas.microsoft.com/office/drawing/2014/main" xmlns="" id="{BFD21120-70A4-A541-A3D1-5C0C169820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2A9134-42FD-F94F-B65B-A4E9CD9AB567}" type="slidenum">
              <a:rPr lang="de-DE" altLang="de-DE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61</a:t>
            </a:fld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xmlns="" id="{5BC7D086-A864-7347-927D-CFEE003865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xmlns="" id="{C797E9E0-3D1B-9447-ACE6-21F0EAC220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94755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>
            <a:extLst>
              <a:ext uri="{FF2B5EF4-FFF2-40B4-BE49-F238E27FC236}">
                <a16:creationId xmlns:a16="http://schemas.microsoft.com/office/drawing/2014/main" xmlns="" id="{BC0CE352-7D40-4C45-9B0F-091141BC40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2907075-3E99-C24F-A556-CBBBAF1858C8}" type="slidenum">
              <a:rPr lang="de-DE" altLang="de-DE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62</a:t>
            </a:fld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xmlns="" id="{44B7509C-9065-7846-86E0-7B4847D4B7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xmlns="" id="{184EDC08-EC22-6844-B4B9-ED87CC9574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43237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>
            <a:extLst>
              <a:ext uri="{FF2B5EF4-FFF2-40B4-BE49-F238E27FC236}">
                <a16:creationId xmlns:a16="http://schemas.microsoft.com/office/drawing/2014/main" xmlns="" id="{0205A0A5-72CD-1E45-8FDD-F4E2FE5BBA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952549-BC76-AF47-A9A9-55A20E87D6F5}" type="slidenum">
              <a:rPr lang="de-DE" altLang="de-DE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63</a:t>
            </a:fld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xmlns="" id="{4B8C6844-DE84-CD4A-8ED1-5586658CFC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xmlns="" id="{85B5FC34-0F4E-BA40-93B3-F20514BCB0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46654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9E84037A-867F-0748-9485-7D1C2AA06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4690" name="Notizenplatzhalter 2">
            <a:extLst>
              <a:ext uri="{FF2B5EF4-FFF2-40B4-BE49-F238E27FC236}">
                <a16:creationId xmlns:a16="http://schemas.microsoft.com/office/drawing/2014/main" xmlns="" id="{A73829FF-1FB5-8C4D-B6DE-DD01621193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Im Extremitäten-Board werden individuelle Therapiepläne zum Extremitätenerhalt entwickelt. Hier leistet die Plastische Chirurgie Ihren Beitrag wenn konservative Massnahmen ausgeschöpft sind.</a:t>
            </a:r>
          </a:p>
        </p:txBody>
      </p:sp>
      <p:sp>
        <p:nvSpPr>
          <p:cNvPr id="114691" name="Foliennummernplatzhalter 3">
            <a:extLst>
              <a:ext uri="{FF2B5EF4-FFF2-40B4-BE49-F238E27FC236}">
                <a16:creationId xmlns:a16="http://schemas.microsoft.com/office/drawing/2014/main" xmlns="" id="{06225869-D16C-3A4D-A6E7-9A13A34AE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8F92CA-08B2-8249-8A6B-F21E989A078A}" type="slidenum">
              <a:rPr lang="de-DE" altLang="de-DE" smtClean="0"/>
              <a:pPr/>
              <a:t>64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6408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xmlns="" id="{83E9FF51-E3B1-EA42-A4F2-A6A6290E9B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31838"/>
            <a:ext cx="4883150" cy="3662362"/>
          </a:xfrm>
          <a:ln/>
          <a:extLst>
            <a:ext uri="{909E8E84-426E-40dd-AFC4-6F175D3DCCD1}"/>
          </a:extLst>
        </p:spPr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xmlns="" id="{C6F44BEA-6DE5-8640-9F20-8858BBD55D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09917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7">
            <a:extLst>
              <a:ext uri="{FF2B5EF4-FFF2-40B4-BE49-F238E27FC236}">
                <a16:creationId xmlns:a16="http://schemas.microsoft.com/office/drawing/2014/main" xmlns="" id="{77AA7EEF-7644-2C4E-ACDC-3D883FDE01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F559F47-2719-FE4B-8D64-DD9A99646CE1}" type="slidenum">
              <a:rPr lang="en-US" altLang="de-DE" smtClean="0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65</a:t>
            </a:fld>
            <a:endParaRPr lang="en-US" altLang="de-DE">
              <a:ea typeface="ＭＳ Ｐゴシック" panose="020B0600070205080204" pitchFamily="34" charset="-128"/>
            </a:endParaRPr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xmlns="" id="{35886769-B41C-E949-A00A-9DBC373DC3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909E8E84-426E-40dd-AFC4-6F175D3DCCD1}"/>
          </a:extLst>
        </p:spPr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xmlns="" id="{F9943708-E37A-2549-AEF1-ED770D2CD5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15539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Folienbildplatzhalter 1">
            <a:extLst>
              <a:ext uri="{FF2B5EF4-FFF2-40B4-BE49-F238E27FC236}">
                <a16:creationId xmlns:a16="http://schemas.microsoft.com/office/drawing/2014/main" xmlns="" id="{0AF38148-90CC-2E4B-BF3D-C91D2D843E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31838"/>
            <a:ext cx="4883150" cy="3662362"/>
          </a:xfrm>
          <a:ln/>
        </p:spPr>
      </p:sp>
      <p:sp>
        <p:nvSpPr>
          <p:cNvPr id="121858" name="Notizenplatzhalter 2">
            <a:extLst>
              <a:ext uri="{FF2B5EF4-FFF2-40B4-BE49-F238E27FC236}">
                <a16:creationId xmlns:a16="http://schemas.microsoft.com/office/drawing/2014/main" xmlns="" id="{1B6FAB94-197E-CB4E-9B82-19B9210DF8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1859" name="Foliennummernplatzhalter 3">
            <a:extLst>
              <a:ext uri="{FF2B5EF4-FFF2-40B4-BE49-F238E27FC236}">
                <a16:creationId xmlns:a16="http://schemas.microsoft.com/office/drawing/2014/main" xmlns="" id="{0D37C9C3-B1BA-5144-83ED-2060E6EB86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9BBAC2D-163C-6A49-BF02-8F59CFA66126}" type="slidenum">
              <a:rPr lang="de-DE" altLang="de-DE" smtClean="0">
                <a:ea typeface="ＭＳ Ｐゴシック" panose="020B0600070205080204" pitchFamily="34" charset="-128"/>
              </a:rPr>
              <a:pPr/>
              <a:t>66</a:t>
            </a:fld>
            <a:endParaRPr lang="de-DE" altLang="de-DE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2794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xmlns="" id="{0F06479F-25AA-EB42-AE95-3A987D1AC6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31838"/>
            <a:ext cx="4883150" cy="3662362"/>
          </a:xfrm>
          <a:ln/>
          <a:extLst>
            <a:ext uri="{909E8E84-426E-40dd-AFC4-6F175D3DCCD1}"/>
          </a:extLst>
        </p:spPr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xmlns="" id="{721CA120-F787-4E47-827B-E1B6106F15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9413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xmlns="" id="{06CA4C5B-B0E0-584A-BB3A-D69E4EE2B5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295F8E1-CCEC-0B47-A5A9-D0FB1C983115}" type="slidenum">
              <a:rPr lang="en-US" altLang="de-DE" smtClean="0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de-DE">
              <a:ea typeface="ＭＳ Ｐゴシック" panose="020B0600070205080204" pitchFamily="34" charset="-128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xmlns="" id="{856EE7C8-2384-8E43-8650-F8C46908CC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  <a:ext uri="{909E8E84-426E-40dd-AFC4-6F175D3DCCD1}"/>
          </a:extLst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xmlns="" id="{C3DC4640-B183-7245-B52A-167C03745B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8558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xmlns="" id="{782716F0-EF38-FA49-BC1A-D7FAF70167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FAA26D3D-D897-4be2-8F04-BA451C77F1D7}"/>
            <a:ext uri="{909E8E84-426E-40dd-AFC4-6F175D3DCCD1}"/>
          </a:extLst>
        </p:spPr>
      </p:sp>
      <p:sp>
        <p:nvSpPr>
          <p:cNvPr id="64514" name="Rectangle 3">
            <a:extLst>
              <a:ext uri="{FF2B5EF4-FFF2-40B4-BE49-F238E27FC236}">
                <a16:creationId xmlns:a16="http://schemas.microsoft.com/office/drawing/2014/main" xmlns="" id="{B5A6C616-4476-BB47-A7C3-0764BAD4EA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3154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lienbildplatzhalter 1">
            <a:extLst>
              <a:ext uri="{FF2B5EF4-FFF2-40B4-BE49-F238E27FC236}">
                <a16:creationId xmlns:a16="http://schemas.microsoft.com/office/drawing/2014/main" xmlns="" id="{A099E331-9A7C-7045-B6BA-696D86A7A1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2" name="Notizenplatzhalter 2">
            <a:extLst>
              <a:ext uri="{FF2B5EF4-FFF2-40B4-BE49-F238E27FC236}">
                <a16:creationId xmlns:a16="http://schemas.microsoft.com/office/drawing/2014/main" xmlns="" id="{D6E95A60-65A4-9940-A3A6-E52CDDA0DE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de-DE">
                <a:latin typeface="Arial" panose="020B0604020202020204" pitchFamily="34" charset="0"/>
              </a:rPr>
              <a:t>The European- and ASCO Guidelines declare wide excision with negative margins as standard.</a:t>
            </a:r>
          </a:p>
          <a:p>
            <a:endParaRPr lang="en-GB" altLang="de-DE">
              <a:latin typeface="Arial" panose="020B0604020202020204" pitchFamily="34" charset="0"/>
            </a:endParaRPr>
          </a:p>
          <a:p>
            <a:r>
              <a:rPr lang="en-GB" altLang="de-DE">
                <a:latin typeface="Arial" panose="020B0604020202020204" pitchFamily="34" charset="0"/>
              </a:rPr>
              <a:t>What means wide excision?</a:t>
            </a:r>
          </a:p>
          <a:p>
            <a:endParaRPr lang="en-GB" altLang="de-DE" sz="1400">
              <a:latin typeface="Arial" panose="020B0604020202020204" pitchFamily="34" charset="0"/>
            </a:endParaRPr>
          </a:p>
          <a:p>
            <a:r>
              <a:rPr lang="en-GB" altLang="de-DE">
                <a:latin typeface="Arial" panose="020B0604020202020204" pitchFamily="34" charset="0"/>
              </a:rPr>
              <a:t>In fact there is a lack of clear data</a:t>
            </a:r>
          </a:p>
          <a:p>
            <a:endParaRPr lang="en-GB" altLang="de-DE">
              <a:latin typeface="Arial" panose="020B0604020202020204" pitchFamily="34" charset="0"/>
            </a:endParaRPr>
          </a:p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66563" name="Foliennummernplatzhalter 3">
            <a:extLst>
              <a:ext uri="{FF2B5EF4-FFF2-40B4-BE49-F238E27FC236}">
                <a16:creationId xmlns:a16="http://schemas.microsoft.com/office/drawing/2014/main" xmlns="" id="{1707D8AE-3A03-9F41-9E87-29C090AD2A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2638" indent="-30003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3325" indent="-239713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85925" indent="-239713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66938" indent="-239713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4138" indent="-2397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1338" indent="-2397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38538" indent="-2397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95738" indent="-2397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19E69E0-D790-ED4A-B6C3-0E89FDCF0149}" type="slidenum">
              <a:rPr lang="de-DE" altLang="de-DE" sz="1300" smtClean="0">
                <a:ea typeface="ＭＳ Ｐゴシック" panose="020B0600070205080204" pitchFamily="34" charset="-128"/>
              </a:rPr>
              <a:pPr/>
              <a:t>8</a:t>
            </a:fld>
            <a:endParaRPr lang="de-DE" altLang="de-DE" sz="130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9736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lienbildplatzhalter 1">
            <a:extLst>
              <a:ext uri="{FF2B5EF4-FFF2-40B4-BE49-F238E27FC236}">
                <a16:creationId xmlns:a16="http://schemas.microsoft.com/office/drawing/2014/main" xmlns="" id="{5469F8BE-E329-2346-9C28-7DA7ADDAE4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8" name="Notizenplatzhalter 2">
            <a:extLst>
              <a:ext uri="{FF2B5EF4-FFF2-40B4-BE49-F238E27FC236}">
                <a16:creationId xmlns:a16="http://schemas.microsoft.com/office/drawing/2014/main" xmlns="" id="{2A0DA384-5DF5-E74E-BDCE-D2B0FEC108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de-DE" altLang="de-DE">
                <a:latin typeface="Arial" panose="020B0604020202020204" pitchFamily="34" charset="0"/>
              </a:rPr>
              <a:t>Um diese auf Eminenz basierende auf eine auf Evidenz basierende Ebene zu holen</a:t>
            </a:r>
          </a:p>
        </p:txBody>
      </p:sp>
      <p:sp>
        <p:nvSpPr>
          <p:cNvPr id="24579" name="Foliennummernplatzhalter 3">
            <a:extLst>
              <a:ext uri="{FF2B5EF4-FFF2-40B4-BE49-F238E27FC236}">
                <a16:creationId xmlns:a16="http://schemas.microsoft.com/office/drawing/2014/main" xmlns="" id="{EB7819B0-3033-6F41-AB14-2CD0CA3C2F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4FE6340-AA34-824E-A049-BA740C082940}" type="slidenum">
              <a:rPr lang="de-DE" altLang="de-DE" smtClean="0">
                <a:ea typeface="ＭＳ Ｐゴシック" panose="020B0600070205080204" pitchFamily="34" charset="-128"/>
              </a:rPr>
              <a:pPr/>
              <a:t>9</a:t>
            </a:fld>
            <a:endParaRPr lang="de-DE" altLang="de-DE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6861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xmlns="" id="{5230506C-43E3-2E45-B46A-622A0EA3EA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9DF994D-A8C3-C74E-BFD4-5FABA3D05324}" type="slidenum">
              <a:rPr lang="en-US" altLang="de-DE" smtClean="0">
                <a:ea typeface="ＭＳ Ｐゴシック" panose="020B0600070205080204" pitchFamily="34" charset="-128"/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de-DE">
              <a:ea typeface="ＭＳ Ｐゴシック" panose="020B0600070205080204" pitchFamily="34" charset="-128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xmlns="" id="{36A3AEED-7A84-1E45-94EF-B8527B1146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909E8E84-426E-40dd-AFC4-6F175D3DCCD1}"/>
            <a:ext uri="{FAA26D3D-D897-4be2-8F04-BA451C77F1D7}"/>
          </a:extLst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xmlns="" id="{C1BADB5C-7AF6-2D46-BEBE-D52F2516D0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5660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0" descr="02 + RUB PPT-Kopf-150dpi_4zu3">
            <a:extLst>
              <a:ext uri="{FF2B5EF4-FFF2-40B4-BE49-F238E27FC236}">
                <a16:creationId xmlns:a16="http://schemas.microsoft.com/office/drawing/2014/main" xmlns="" id="{21009055-BC41-A844-9372-047F852823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03 PPT-Fußf-150dpi_4zu3">
            <a:extLst>
              <a:ext uri="{FF2B5EF4-FFF2-40B4-BE49-F238E27FC236}">
                <a16:creationId xmlns:a16="http://schemas.microsoft.com/office/drawing/2014/main" xmlns="" id="{96BCDA39-E353-F847-B829-B82369C932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5978525"/>
            <a:ext cx="9140825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2" descr="T:\Fotoabteilung\logo_universitaetsklinika\LOGO_UNIVERSITAETSKLINIKA\VUD_LOGO_rgb_claim.jpg">
            <a:extLst>
              <a:ext uri="{FF2B5EF4-FFF2-40B4-BE49-F238E27FC236}">
                <a16:creationId xmlns:a16="http://schemas.microsoft.com/office/drawing/2014/main" xmlns="" id="{54B6BF31-65D6-CF40-87C6-CEB834A3FA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20713"/>
            <a:ext cx="2840037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1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2039938" y="2189163"/>
            <a:ext cx="6102350" cy="952500"/>
          </a:xfrm>
        </p:spPr>
        <p:txBody>
          <a:bodyPr bIns="0"/>
          <a:lstStyle>
            <a:lvl1pPr>
              <a:lnSpc>
                <a:spcPct val="90000"/>
              </a:lnSpc>
              <a:defRPr sz="3400"/>
            </a:lvl1pPr>
          </a:lstStyle>
          <a:p>
            <a:pPr lvl="0"/>
            <a:r>
              <a:rPr lang="de-DE" altLang="de-DE" noProof="0"/>
              <a:t>Titel des Vortrags,</a:t>
            </a:r>
            <a:br>
              <a:rPr lang="de-DE" altLang="de-DE" noProof="0"/>
            </a:br>
            <a:r>
              <a:rPr lang="de-DE" altLang="de-DE" noProof="0"/>
              <a:t>bei Bedarf zweizeilig</a:t>
            </a:r>
          </a:p>
        </p:txBody>
      </p:sp>
      <p:sp>
        <p:nvSpPr>
          <p:cNvPr id="50192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2039938" y="3209925"/>
            <a:ext cx="6102350" cy="15875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sz="2800" b="1"/>
            </a:lvl1pPr>
          </a:lstStyle>
          <a:p>
            <a:pPr lvl="0"/>
            <a:r>
              <a:rPr lang="de-DE" altLang="de-DE" noProof="0"/>
              <a:t>Untertitel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xmlns="" id="{F1F8C978-DEFB-E04D-BFA7-F429CABCD5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2039938" y="6270625"/>
            <a:ext cx="5984875" cy="254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t"/>
          <a:lstStyle>
            <a:lvl1pPr algn="l" defTabSz="914400" eaLnBrk="0" hangingPunct="0">
              <a:defRPr sz="1800">
                <a:solidFill>
                  <a:srgbClr val="555555"/>
                </a:solidFill>
              </a:defRPr>
            </a:lvl1pPr>
          </a:lstStyle>
          <a:p>
            <a:pPr>
              <a:defRPr/>
            </a:pPr>
            <a:fld id="{1D6B6C0F-44FC-4249-BD63-9A2903DFAC1C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xmlns="" id="{62E371D6-D3B9-E440-AD3F-E255D6DC95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39938" y="5937250"/>
            <a:ext cx="5984875" cy="2603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t"/>
          <a:lstStyle>
            <a:lvl1pPr defTabSz="914400" eaLnBrk="0" hangingPunct="0">
              <a:defRPr sz="2000">
                <a:solidFill>
                  <a:srgbClr val="555555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</p:spTree>
    <p:extLst>
      <p:ext uri="{BB962C8B-B14F-4D97-AF65-F5344CB8AC3E}">
        <p14:creationId xmlns:p14="http://schemas.microsoft.com/office/powerpoint/2010/main" val="1612811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xmlns="" id="{E84176AA-3C8B-F149-B41E-ED2FDC7953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BC31A-0375-1349-A523-FBBA5A17B1E2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CA2E16CD-3581-7941-B538-D7BD3D0EA9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xmlns="" id="{BBBAEBAB-3D11-3846-B1B1-472EA17DDE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Seite </a:t>
            </a:r>
            <a:fld id="{DAA7A48E-FBA1-AF49-82DB-A3DEEA6BD2C4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2981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48450" y="1376363"/>
            <a:ext cx="2047875" cy="243681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825" y="1376363"/>
            <a:ext cx="5991225" cy="2436812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xmlns="" id="{D6C77FCB-8770-8543-9DB4-5B9766F5FD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738E6-2DBF-EF46-BFFB-4E3EE0FEB902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096C12CD-D3FE-6B43-9874-1FE2650256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xmlns="" id="{CAFF4311-F773-FE4E-8267-74520F9D47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Seite </a:t>
            </a:r>
            <a:fld id="{A4368FCE-6FB7-CC43-996F-751E216E346A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5258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xmlns="" id="{FDDAF53B-6AF0-864C-ADF3-11C1FC8420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AAE0E-F38C-1646-9079-6522D35C387C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37140018-7CF2-F24F-B055-AC2552905E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xmlns="" id="{EE21BFAA-0845-E94F-A830-508FD4699E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Seite </a:t>
            </a:r>
            <a:fld id="{D1A98082-C604-5E41-A761-61E64CCE54E5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24201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xmlns="" id="{847DAB87-4D37-7E4F-84C7-EB141C3009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CFDAD-F725-084B-9E56-F2472C24C50F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1341073F-B2E4-1E46-8951-05DD31712C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xmlns="" id="{DBE3D077-2199-6A47-9A9E-CF0F5DC0D1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Seite </a:t>
            </a:r>
            <a:fld id="{0995F560-FDB1-7D41-915F-F54DAFB2B9D4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6091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825" y="2057400"/>
            <a:ext cx="4019550" cy="1755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76775" y="2057400"/>
            <a:ext cx="4019550" cy="1755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xmlns="" id="{934AEA70-84D9-C445-B633-6D3C29F26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F10B1-844E-A144-9B93-7DF1C2663560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C3DCA6C1-A1DF-354C-B1E2-018D190EBF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xmlns="" id="{916A998B-D44B-DD44-913D-A4395303C7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Seite </a:t>
            </a:r>
            <a:fld id="{6B6EFB4C-5822-AD4D-95FE-279A81C10833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95087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xmlns="" id="{F76CDE78-A0E5-F044-ACDE-9AD07B57BE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1A31A-C160-4E4A-89E2-17D8B223B237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xmlns="" id="{B0C699E9-C222-2942-A2CF-C367E4C91C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xmlns="" id="{79E3FD41-7E4F-E447-9565-0CB5BE09E0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Seite </a:t>
            </a:r>
            <a:fld id="{ED4C2F75-E045-5348-B771-5E6BF61B6786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8400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xmlns="" id="{9AC98C45-B378-404D-BF67-B64A2860EB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25891-E074-E046-99F3-D4C151CA6FBC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xmlns="" id="{6C699640-3C48-7946-9EBD-E16823F370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xmlns="" id="{94263783-7B5E-3C43-93E2-77FF1EE627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Seite </a:t>
            </a:r>
            <a:fld id="{2EA737EA-CA3D-F34F-BB9D-5FCD7DBF7A1C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549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xmlns="" id="{6DEBEF11-53A0-884B-A4C1-F8F3C12AA6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2BE90-90BD-014E-8699-0908A754C6D8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xmlns="" id="{BBD23A87-5096-4C42-92A9-620FFAE2E0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xmlns="" id="{1C1E419B-56A4-6F48-A1E5-4CADCD6A31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Seite </a:t>
            </a:r>
            <a:fld id="{9ABA0E00-CCFC-8A4B-A2A7-15F22B09510D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67501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xmlns="" id="{8010F261-6E77-BF42-A510-4B589C7490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2F41F-8A1D-284D-86ED-10FB98C73B02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4020643F-67D7-E341-BC58-83F9E20FEC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xmlns="" id="{AFA873C0-27EC-D446-AFE0-3F11F2BBFB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Seite </a:t>
            </a:r>
            <a:fld id="{7DA777EB-0645-2F4F-BDEB-EAD2AF09EF7F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2588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xmlns="" id="{DEB3CEA0-CF62-414C-997D-5452368E2D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316E2-2A74-1B49-B17E-E7BB6F4DD456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C6A07783-5AAF-7B4B-A4B3-EF76D0C7E2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xmlns="" id="{CDF61176-6666-F049-B108-7D83A8B76C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Seite </a:t>
            </a:r>
            <a:fld id="{B535802B-6008-4A48-95F8-EADD9259C035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1937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9" descr="04 PPT-Kopf-150dpi_4zu3">
            <a:extLst>
              <a:ext uri="{FF2B5EF4-FFF2-40B4-BE49-F238E27FC236}">
                <a16:creationId xmlns:a16="http://schemas.microsoft.com/office/drawing/2014/main" xmlns="" id="{68788A61-9840-E346-BEC6-85D6925100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3" descr="04 PPT-Fuß-150dpi_4zu3">
            <a:extLst>
              <a:ext uri="{FF2B5EF4-FFF2-40B4-BE49-F238E27FC236}">
                <a16:creationId xmlns:a16="http://schemas.microsoft.com/office/drawing/2014/main" xmlns="" id="{9ED18AEC-FB1E-DF43-B3E1-85D1BCF4E20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6392863"/>
            <a:ext cx="91408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11">
            <a:extLst>
              <a:ext uri="{FF2B5EF4-FFF2-40B4-BE49-F238E27FC236}">
                <a16:creationId xmlns:a16="http://schemas.microsoft.com/office/drawing/2014/main" xmlns="" id="{FD4A8D67-11E8-E141-B82C-E3601E3C6CD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87950" y="6369050"/>
            <a:ext cx="18256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499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defTabSz="801688" eaLnBrk="1" hangingPunct="1">
              <a:defRPr sz="15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4743327-D647-1C4B-A517-EDB1076257BA}" type="datetime1">
              <a:rPr lang="de-DE" altLang="de-DE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xmlns="" id="{4BE79DD9-021E-064B-AF2F-5E03D4BA9DC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4825" y="6367463"/>
            <a:ext cx="437515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499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defTabSz="801688" eaLnBrk="1" hangingPunct="1">
              <a:defRPr sz="15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de-DE" altLang="de-DE"/>
              <a:t>Vortragstitel, Autor, Veranstaltung</a:t>
            </a:r>
          </a:p>
        </p:txBody>
      </p:sp>
      <p:sp>
        <p:nvSpPr>
          <p:cNvPr id="1030" name="Rectangle 14">
            <a:extLst>
              <a:ext uri="{FF2B5EF4-FFF2-40B4-BE49-F238E27FC236}">
                <a16:creationId xmlns:a16="http://schemas.microsoft.com/office/drawing/2014/main" xmlns="" id="{53BEEA5C-DF51-D648-B65F-A46D3809D4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2057400"/>
            <a:ext cx="8191500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/>
              <a:t>Fließtext optimal 24pt, minimal 20pt</a:t>
            </a:r>
          </a:p>
          <a:p>
            <a:pPr lvl="1"/>
            <a:r>
              <a:rPr lang="de-DE" altLang="de-DE"/>
              <a:t>Aufzählungspunkt</a:t>
            </a:r>
          </a:p>
          <a:p>
            <a:pPr lvl="2"/>
            <a:r>
              <a:rPr lang="de-DE" altLang="de-DE"/>
              <a:t>Aufzählungspunkt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1" name="Rectangle 15">
            <a:extLst>
              <a:ext uri="{FF2B5EF4-FFF2-40B4-BE49-F238E27FC236}">
                <a16:creationId xmlns:a16="http://schemas.microsoft.com/office/drawing/2014/main" xmlns="" id="{BA487996-C440-7046-8D3F-FCD5A60EC8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1376363"/>
            <a:ext cx="819150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400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Überschrift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xmlns="" id="{551DA451-3D71-FB43-B5B1-D810184F07C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40600" y="6369050"/>
            <a:ext cx="1355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defTabSz="801688" eaLnBrk="1" hangingPunct="1">
              <a:defRPr sz="15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Seite </a:t>
            </a:r>
            <a:fld id="{0E8AF5E4-EFEC-D440-91F6-8F2713D1B498}" type="slidenum">
              <a:rPr lang="de-DE" altLang="de-DE" smtClean="0"/>
              <a:pPr>
                <a:defRPr/>
              </a:pPr>
              <a:t>‹#›</a:t>
            </a:fld>
            <a:endParaRPr lang="de-DE" altLang="de-DE"/>
          </a:p>
        </p:txBody>
      </p:sp>
      <p:pic>
        <p:nvPicPr>
          <p:cNvPr id="1033" name="Picture 31" descr="T:\Fotoabteilung\logos\logos_universitaetsklinika\LOGO\VUD_LOGO_rgb.jpg">
            <a:extLst>
              <a:ext uri="{FF2B5EF4-FFF2-40B4-BE49-F238E27FC236}">
                <a16:creationId xmlns:a16="http://schemas.microsoft.com/office/drawing/2014/main" xmlns="" id="{6ADA0CF2-4EC4-DA4A-A3E3-AE36D50F9D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60350"/>
            <a:ext cx="25812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499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4994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4994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4994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4994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004994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004994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004994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004994"/>
          </a:solidFill>
          <a:latin typeface="Arial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555555"/>
          </a:solidFill>
          <a:latin typeface="+mn-lt"/>
          <a:ea typeface="+mn-ea"/>
          <a:cs typeface="+mn-cs"/>
        </a:defRPr>
      </a:lvl1pPr>
      <a:lvl2pPr marL="157163" indent="-155575" algn="l" rtl="0" eaLnBrk="0" fontAlgn="base" hangingPunct="0">
        <a:spcBef>
          <a:spcPct val="20000"/>
        </a:spcBef>
        <a:spcAft>
          <a:spcPct val="0"/>
        </a:spcAft>
        <a:buClr>
          <a:srgbClr val="004994"/>
        </a:buClr>
        <a:buChar char="•"/>
        <a:defRPr sz="2100">
          <a:solidFill>
            <a:srgbClr val="555555"/>
          </a:solidFill>
          <a:latin typeface="+mn-lt"/>
        </a:defRPr>
      </a:lvl2pPr>
      <a:lvl3pPr marL="319088" indent="-160338" algn="l" rtl="0" eaLnBrk="0" fontAlgn="base" hangingPunct="0">
        <a:spcBef>
          <a:spcPct val="20000"/>
        </a:spcBef>
        <a:spcAft>
          <a:spcPct val="0"/>
        </a:spcAft>
        <a:buChar char="•"/>
        <a:defRPr sz="2100">
          <a:solidFill>
            <a:srgbClr val="555555"/>
          </a:solidFill>
          <a:latin typeface="+mn-lt"/>
        </a:defRPr>
      </a:lvl3pPr>
      <a:lvl4pPr marL="481013" indent="-160338" algn="l" rtl="0" eaLnBrk="0" fontAlgn="base" hangingPunct="0">
        <a:spcBef>
          <a:spcPct val="20000"/>
        </a:spcBef>
        <a:spcAft>
          <a:spcPct val="0"/>
        </a:spcAft>
        <a:buChar char="•"/>
        <a:defRPr sz="1700">
          <a:solidFill>
            <a:srgbClr val="555555"/>
          </a:solidFill>
          <a:latin typeface="+mn-lt"/>
        </a:defRPr>
      </a:lvl4pPr>
      <a:lvl5pPr marL="630238" indent="-147638" algn="l" rtl="0" eaLnBrk="0" fontAlgn="base" hangingPunct="0">
        <a:spcBef>
          <a:spcPct val="20000"/>
        </a:spcBef>
        <a:spcAft>
          <a:spcPct val="0"/>
        </a:spcAft>
        <a:buChar char="•"/>
        <a:defRPr sz="1700">
          <a:solidFill>
            <a:srgbClr val="555555"/>
          </a:solidFill>
          <a:latin typeface="+mn-lt"/>
        </a:defRPr>
      </a:lvl5pPr>
      <a:lvl6pPr marL="1087438" indent="-147638" algn="l" rtl="0" fontAlgn="base">
        <a:spcBef>
          <a:spcPct val="20000"/>
        </a:spcBef>
        <a:spcAft>
          <a:spcPct val="0"/>
        </a:spcAft>
        <a:buChar char="•"/>
        <a:defRPr sz="1700">
          <a:solidFill>
            <a:srgbClr val="555555"/>
          </a:solidFill>
          <a:latin typeface="+mn-lt"/>
        </a:defRPr>
      </a:lvl6pPr>
      <a:lvl7pPr marL="1544638" indent="-147638" algn="l" rtl="0" fontAlgn="base">
        <a:spcBef>
          <a:spcPct val="20000"/>
        </a:spcBef>
        <a:spcAft>
          <a:spcPct val="0"/>
        </a:spcAft>
        <a:buChar char="•"/>
        <a:defRPr sz="1700">
          <a:solidFill>
            <a:srgbClr val="555555"/>
          </a:solidFill>
          <a:latin typeface="+mn-lt"/>
        </a:defRPr>
      </a:lvl7pPr>
      <a:lvl8pPr marL="2001838" indent="-147638" algn="l" rtl="0" fontAlgn="base">
        <a:spcBef>
          <a:spcPct val="20000"/>
        </a:spcBef>
        <a:spcAft>
          <a:spcPct val="0"/>
        </a:spcAft>
        <a:buChar char="•"/>
        <a:defRPr sz="1700">
          <a:solidFill>
            <a:srgbClr val="555555"/>
          </a:solidFill>
          <a:latin typeface="+mn-lt"/>
        </a:defRPr>
      </a:lvl8pPr>
      <a:lvl9pPr marL="2459038" indent="-147638" algn="l" rtl="0" fontAlgn="base">
        <a:spcBef>
          <a:spcPct val="20000"/>
        </a:spcBef>
        <a:spcAft>
          <a:spcPct val="0"/>
        </a:spcAft>
        <a:buChar char="•"/>
        <a:defRPr sz="1700">
          <a:solidFill>
            <a:srgbClr val="555555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9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3.png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png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/Users/marcuslehnhardt/Desktop/Filme/Vahabzadeh%20(Konvertiert).mov" TargetMode="External"/><Relationship Id="rId1" Type="http://schemas.microsoft.com/office/2007/relationships/media" Target="file:////Users/marcuslehnhardt/Desktop/Filme/Vahabzadeh%20(Konvertiert).mov" TargetMode="Externa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81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4" Type="http://schemas.openxmlformats.org/officeDocument/2006/relationships/image" Target="../media/image9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microsoft.com/office/2007/relationships/media" Target="../media/media5.avi"/><Relationship Id="rId7" Type="http://schemas.openxmlformats.org/officeDocument/2006/relationships/image" Target="../media/image91.png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6" Type="http://schemas.openxmlformats.org/officeDocument/2006/relationships/notesSlide" Target="../notesSlides/notesSlide25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avi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10" Type="http://schemas.openxmlformats.org/officeDocument/2006/relationships/image" Target="../media/image103.jpeg"/><Relationship Id="rId4" Type="http://schemas.openxmlformats.org/officeDocument/2006/relationships/image" Target="../media/image97.jpeg"/><Relationship Id="rId9" Type="http://schemas.openxmlformats.org/officeDocument/2006/relationships/image" Target="../media/image102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10" name="Rectangle 14">
            <a:extLst>
              <a:ext uri="{FF2B5EF4-FFF2-40B4-BE49-F238E27FC236}">
                <a16:creationId xmlns:a16="http://schemas.microsoft.com/office/drawing/2014/main" xmlns="" id="{17C6E8B1-C8F9-7646-9492-4AFE9E1C04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0113" y="1876425"/>
            <a:ext cx="6870700" cy="3352800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de-DE" sz="2400" b="0" dirty="0">
                <a:solidFill>
                  <a:srgbClr val="000000"/>
                </a:solidFill>
                <a:ea typeface="ＭＳ Ｐゴシック" charset="0"/>
              </a:rPr>
              <a:t>  Weichteilsarkome</a:t>
            </a:r>
            <a:br>
              <a:rPr lang="de-DE" sz="2400" b="0" dirty="0">
                <a:solidFill>
                  <a:srgbClr val="000000"/>
                </a:solidFill>
                <a:ea typeface="ＭＳ Ｐゴシック" charset="0"/>
              </a:rPr>
            </a:br>
            <a:r>
              <a:rPr lang="de-DE" sz="2400" b="0" dirty="0">
                <a:solidFill>
                  <a:srgbClr val="000000"/>
                </a:solidFill>
                <a:ea typeface="ＭＳ Ｐゴシック" charset="0"/>
              </a:rPr>
              <a:t>Resektion und Rekonstruktion </a:t>
            </a:r>
            <a:br>
              <a:rPr lang="de-DE" sz="2400" b="0" dirty="0">
                <a:solidFill>
                  <a:srgbClr val="000000"/>
                </a:solidFill>
                <a:ea typeface="ＭＳ Ｐゴシック" charset="0"/>
              </a:rPr>
            </a:br>
            <a:r>
              <a:rPr lang="de-DE" sz="2400" b="0" dirty="0">
                <a:solidFill>
                  <a:srgbClr val="000000"/>
                </a:solidFill>
                <a:ea typeface="ＭＳ Ｐゴシック" charset="0"/>
              </a:rPr>
              <a:t/>
            </a:r>
            <a:br>
              <a:rPr lang="de-DE" sz="2400" b="0" dirty="0">
                <a:solidFill>
                  <a:srgbClr val="000000"/>
                </a:solidFill>
                <a:ea typeface="ＭＳ Ｐゴシック" charset="0"/>
              </a:rPr>
            </a:br>
            <a:r>
              <a:rPr lang="de-DE" sz="1400" b="0" dirty="0">
                <a:solidFill>
                  <a:srgbClr val="000000"/>
                </a:solidFill>
                <a:ea typeface="ＭＳ Ｐゴシック" charset="0"/>
              </a:rPr>
              <a:t>M. Lehnhardt</a:t>
            </a:r>
            <a:r>
              <a:rPr lang="de-DE" sz="2000" b="0" dirty="0">
                <a:solidFill>
                  <a:schemeClr val="tx1"/>
                </a:solidFill>
                <a:ea typeface="ＭＳ Ｐゴシック" charset="0"/>
              </a:rPr>
              <a:t/>
            </a:r>
            <a:br>
              <a:rPr lang="de-DE" sz="2000" b="0" dirty="0">
                <a:solidFill>
                  <a:schemeClr val="tx1"/>
                </a:solidFill>
                <a:ea typeface="ＭＳ Ｐゴシック" charset="0"/>
              </a:rPr>
            </a:br>
            <a:r>
              <a:rPr lang="en-US" sz="140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> </a:t>
            </a:r>
            <a:r>
              <a:rPr lang="en-US" sz="1400" b="0" dirty="0" err="1">
                <a:solidFill>
                  <a:srgbClr val="000000"/>
                </a:solidFill>
                <a:ea typeface="ＭＳ Ｐゴシック" charset="0"/>
                <a:cs typeface="Arial" charset="0"/>
              </a:rPr>
              <a:t>Klinik</a:t>
            </a: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> </a:t>
            </a:r>
            <a:r>
              <a:rPr lang="en-US" sz="1400" b="0" dirty="0" err="1">
                <a:solidFill>
                  <a:srgbClr val="000000"/>
                </a:solidFill>
                <a:ea typeface="ＭＳ Ｐゴシック" charset="0"/>
                <a:cs typeface="Arial" charset="0"/>
              </a:rPr>
              <a:t>für</a:t>
            </a: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> </a:t>
            </a:r>
            <a:r>
              <a:rPr lang="en-US" sz="1400" b="0" dirty="0" err="1">
                <a:solidFill>
                  <a:srgbClr val="000000"/>
                </a:solidFill>
                <a:ea typeface="ＭＳ Ｐゴシック" charset="0"/>
                <a:cs typeface="Arial" charset="0"/>
              </a:rPr>
              <a:t>Plastische</a:t>
            </a: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> </a:t>
            </a:r>
            <a:r>
              <a:rPr lang="en-US" sz="1400" b="0" dirty="0" err="1">
                <a:solidFill>
                  <a:srgbClr val="000000"/>
                </a:solidFill>
                <a:ea typeface="ＭＳ Ｐゴシック" charset="0"/>
                <a:cs typeface="Arial" charset="0"/>
              </a:rPr>
              <a:t>Chirurgie</a:t>
            </a: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> und </a:t>
            </a:r>
            <a:r>
              <a:rPr lang="en-US" sz="1400" b="0" dirty="0" err="1">
                <a:solidFill>
                  <a:srgbClr val="000000"/>
                </a:solidFill>
                <a:ea typeface="ＭＳ Ｐゴシック" charset="0"/>
                <a:cs typeface="Arial" charset="0"/>
              </a:rPr>
              <a:t>Handchirurgie</a:t>
            </a: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/>
            </a:r>
            <a:b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</a:br>
            <a:r>
              <a:rPr lang="en-US" sz="1400" b="0" dirty="0" err="1">
                <a:solidFill>
                  <a:srgbClr val="000000"/>
                </a:solidFill>
                <a:ea typeface="ＭＳ Ｐゴシック" charset="0"/>
                <a:cs typeface="Arial" charset="0"/>
              </a:rPr>
              <a:t>Schwerbrandverletztenzentrum</a:t>
            </a: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/>
            </a:r>
            <a:b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</a:b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>Operatives </a:t>
            </a:r>
            <a:r>
              <a:rPr lang="en-US" sz="1400" b="0" dirty="0" err="1">
                <a:solidFill>
                  <a:srgbClr val="000000"/>
                </a:solidFill>
                <a:ea typeface="ＭＳ Ｐゴシック" charset="0"/>
                <a:cs typeface="Arial" charset="0"/>
              </a:rPr>
              <a:t>Referenzzentrum</a:t>
            </a: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> </a:t>
            </a:r>
            <a:r>
              <a:rPr lang="en-US" sz="1400" b="0" dirty="0" err="1">
                <a:solidFill>
                  <a:srgbClr val="000000"/>
                </a:solidFill>
                <a:ea typeface="ＭＳ Ｐゴシック" charset="0"/>
                <a:cs typeface="Arial" charset="0"/>
              </a:rPr>
              <a:t>für</a:t>
            </a: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> </a:t>
            </a:r>
            <a:r>
              <a:rPr lang="en-US" sz="1400" b="0" dirty="0" err="1">
                <a:solidFill>
                  <a:srgbClr val="000000"/>
                </a:solidFill>
                <a:ea typeface="ＭＳ Ｐゴシック" charset="0"/>
                <a:cs typeface="Arial" charset="0"/>
              </a:rPr>
              <a:t>Gliedmaßentumoren</a:t>
            </a: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/>
            </a:r>
            <a:b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</a:b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>BG-</a:t>
            </a:r>
            <a:r>
              <a:rPr lang="en-US" sz="1400" b="0" dirty="0" err="1">
                <a:solidFill>
                  <a:srgbClr val="000000"/>
                </a:solidFill>
                <a:ea typeface="ＭＳ Ｐゴシック" charset="0"/>
                <a:cs typeface="Arial" charset="0"/>
              </a:rPr>
              <a:t>Universitätsklinikum</a:t>
            </a: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> </a:t>
            </a:r>
            <a:r>
              <a:rPr lang="en-US" sz="1400" b="0" dirty="0" err="1">
                <a:solidFill>
                  <a:srgbClr val="000000"/>
                </a:solidFill>
                <a:ea typeface="ＭＳ Ｐゴシック" charset="0"/>
                <a:cs typeface="Arial" charset="0"/>
              </a:rPr>
              <a:t>Bergmannsheil</a:t>
            </a: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/>
            </a:r>
            <a:b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</a:br>
            <a:r>
              <a:rPr lang="en-US" sz="1400" b="0" dirty="0">
                <a:solidFill>
                  <a:srgbClr val="000000"/>
                </a:solidFill>
                <a:ea typeface="ＭＳ Ｐゴシック" charset="0"/>
                <a:cs typeface="Arial" charset="0"/>
              </a:rPr>
              <a:t> Ruhr Universität Bochum</a:t>
            </a:r>
            <a:endParaRPr lang="de-DE" b="0" dirty="0">
              <a:solidFill>
                <a:srgbClr val="000000"/>
              </a:solidFill>
              <a:ea typeface="ＭＳ Ｐゴシック" charset="0"/>
            </a:endParaRP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F9A5A40E-AD99-774F-9B8F-8F070ED23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075" y="5135563"/>
            <a:ext cx="514985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7">
            <a:extLst>
              <a:ext uri="{FF2B5EF4-FFF2-40B4-BE49-F238E27FC236}">
                <a16:creationId xmlns:a16="http://schemas.microsoft.com/office/drawing/2014/main" xmlns="" id="{E2BA4687-4DDC-2343-BC35-390EAE8FE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-32000" contrast="-4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00" y="431800"/>
            <a:ext cx="9652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Bild 4">
            <a:extLst>
              <a:ext uri="{FF2B5EF4-FFF2-40B4-BE49-F238E27FC236}">
                <a16:creationId xmlns:a16="http://schemas.microsoft.com/office/drawing/2014/main" xmlns="" id="{68B2B07B-CE1B-E549-88A2-DD5663C33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96752"/>
            <a:ext cx="3702050" cy="494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Bild 3">
            <a:extLst>
              <a:ext uri="{FF2B5EF4-FFF2-40B4-BE49-F238E27FC236}">
                <a16:creationId xmlns:a16="http://schemas.microsoft.com/office/drawing/2014/main" xmlns="" id="{208379E6-C20D-3843-8BF3-60B602B7CB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40768"/>
            <a:ext cx="3454400" cy="458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059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D1470E5-E896-7B4C-99B6-29ECA46880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2776"/>
            <a:ext cx="6812249" cy="437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1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xmlns="" id="{A031B1F6-089D-F741-9996-097BAD6D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62BE90-90BD-014E-8699-0908A754C6D8}" type="datetime1">
              <a:rPr lang="de-DE" altLang="de-DE" smtClean="0"/>
              <a:pPr>
                <a:defRPr/>
              </a:pPr>
              <a:t>28.10.2020</a:t>
            </a:fld>
            <a:endParaRPr lang="de-DE" alt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EE1D13D7-30CC-DD4E-892B-F08BE34FC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altLang="de-DE"/>
              <a:t>Seite </a:t>
            </a:r>
            <a:fld id="{9ABA0E00-CCFC-8A4B-A2A7-15F22B09510D}" type="slidenum">
              <a:rPr lang="de-DE" altLang="de-DE" smtClean="0"/>
              <a:pPr>
                <a:defRPr/>
              </a:pPr>
              <a:t>13</a:t>
            </a:fld>
            <a:endParaRPr lang="de-DE" alt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EF3E2E49-3164-754D-AB4A-539050790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074003"/>
            <a:ext cx="3746103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40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5" name="Object 2">
            <a:extLst>
              <a:ext uri="{FF2B5EF4-FFF2-40B4-BE49-F238E27FC236}">
                <a16:creationId xmlns:a16="http://schemas.microsoft.com/office/drawing/2014/main" xmlns="" id="{24F8493A-D69B-DA4E-B486-F5AE3B43D9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3124200"/>
          <a:ext cx="2286000" cy="225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2" name="Dokument" r:id="rId4" imgW="13658850" imgH="14808200" progId="Word.Document.8">
                  <p:embed/>
                </p:oleObj>
              </mc:Choice>
              <mc:Fallback>
                <p:oleObj name="Dokument" r:id="rId4" imgW="13658850" imgH="1480820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124200"/>
                        <a:ext cx="2286000" cy="225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6" name="Object 3">
            <a:extLst>
              <a:ext uri="{FF2B5EF4-FFF2-40B4-BE49-F238E27FC236}">
                <a16:creationId xmlns:a16="http://schemas.microsoft.com/office/drawing/2014/main" xmlns="" id="{57767C74-DD36-7D49-8B95-05A953B504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148013"/>
          <a:ext cx="2438400" cy="221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3" name="Dokument" r:id="rId6" imgW="14700250" imgH="13277850" progId="Word.Document.8">
                  <p:embed/>
                </p:oleObj>
              </mc:Choice>
              <mc:Fallback>
                <p:oleObj name="Dokument" r:id="rId6" imgW="14700250" imgH="1327785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148013"/>
                        <a:ext cx="2438400" cy="221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4">
            <a:extLst>
              <a:ext uri="{FF2B5EF4-FFF2-40B4-BE49-F238E27FC236}">
                <a16:creationId xmlns:a16="http://schemas.microsoft.com/office/drawing/2014/main" xmlns="" id="{6035ABBA-8E21-544B-8FA3-F2CCB21059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3184525"/>
          <a:ext cx="2362200" cy="214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4" name="Dokument" r:id="rId8" imgW="15068550" imgH="13735050" progId="Word.Document.8">
                  <p:embed/>
                </p:oleObj>
              </mc:Choice>
              <mc:Fallback>
                <p:oleObj name="Dokument" r:id="rId8" imgW="15068550" imgH="1373505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184525"/>
                        <a:ext cx="2362200" cy="214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Text Box 6">
            <a:extLst>
              <a:ext uri="{FF2B5EF4-FFF2-40B4-BE49-F238E27FC236}">
                <a16:creationId xmlns:a16="http://schemas.microsoft.com/office/drawing/2014/main" xmlns="" id="{4A4D3BFA-CC77-094E-8938-9E070AF6D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1495425"/>
            <a:ext cx="74263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de-DE" sz="2000">
                <a:solidFill>
                  <a:schemeClr val="tx1"/>
                </a:solidFill>
                <a:ea typeface="ＭＳ Ｐゴシック" panose="020B0600070205080204" pitchFamily="34" charset="-128"/>
              </a:rPr>
              <a:t>myxoides Liposarkom (GIII) der linken Oberschenkelvorderseite 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 sz="2000">
                <a:solidFill>
                  <a:schemeClr val="tx1"/>
                </a:solidFill>
                <a:ea typeface="ＭＳ Ｐゴシック" panose="020B0600070205080204" pitchFamily="34" charset="-128"/>
              </a:rPr>
              <a:t>mit Infiltration des M. Quadrizeps femoris. </a:t>
            </a:r>
          </a:p>
          <a:p>
            <a:pPr eaLnBrk="1" hangingPunct="1">
              <a:spcBef>
                <a:spcPct val="0"/>
              </a:spcBef>
            </a:pPr>
            <a:endParaRPr lang="de-DE" altLang="de-DE" sz="2000">
              <a:solidFill>
                <a:schemeClr val="tx1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de-DE" altLang="de-DE" sz="2000">
                <a:solidFill>
                  <a:schemeClr val="tx1"/>
                </a:solidFill>
                <a:ea typeface="ＭＳ Ｐゴシック" panose="020B0600070205080204" pitchFamily="34" charset="-128"/>
              </a:rPr>
              <a:t>kernspintomographischer Befund;T1+T2-Gewichtung </a:t>
            </a:r>
          </a:p>
          <a:p>
            <a:pPr eaLnBrk="1" hangingPunct="1">
              <a:spcBef>
                <a:spcPct val="0"/>
              </a:spcBef>
            </a:pPr>
            <a:endParaRPr lang="de-DE" altLang="de-DE" sz="200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3" name="Object 2">
            <a:extLst>
              <a:ext uri="{FF2B5EF4-FFF2-40B4-BE49-F238E27FC236}">
                <a16:creationId xmlns:a16="http://schemas.microsoft.com/office/drawing/2014/main" xmlns="" id="{6884D90F-55A3-624A-B092-B1692685AC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7361897"/>
              </p:ext>
            </p:extLst>
          </p:nvPr>
        </p:nvGraphicFramePr>
        <p:xfrm>
          <a:off x="1331640" y="1052736"/>
          <a:ext cx="6480720" cy="5065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5" name="Dokument" r:id="rId4" imgW="8115300" imgH="6350000" progId="Word.Document.8">
                  <p:embed/>
                </p:oleObj>
              </mc:Choice>
              <mc:Fallback>
                <p:oleObj name="Dokument" r:id="rId4" imgW="8115300" imgH="635000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052736"/>
                        <a:ext cx="6480720" cy="5065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1" name="Object 2">
            <a:extLst>
              <a:ext uri="{FF2B5EF4-FFF2-40B4-BE49-F238E27FC236}">
                <a16:creationId xmlns:a16="http://schemas.microsoft.com/office/drawing/2014/main" xmlns="" id="{CED3D7A3-AB14-BB4E-918D-F8EF28B5A5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17650" y="1125538"/>
          <a:ext cx="5791200" cy="452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Dokument" r:id="rId4" imgW="8115300" imgH="6350000" progId="Word.Document.8">
                  <p:embed/>
                </p:oleObj>
              </mc:Choice>
              <mc:Fallback>
                <p:oleObj name="Dokument" r:id="rId4" imgW="8115300" imgH="635000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7650" y="1125538"/>
                        <a:ext cx="5791200" cy="452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Grafik 5">
            <a:extLst>
              <a:ext uri="{FF2B5EF4-FFF2-40B4-BE49-F238E27FC236}">
                <a16:creationId xmlns:a16="http://schemas.microsoft.com/office/drawing/2014/main" xmlns="" id="{779CE320-0BF0-9B4B-B890-EEB3AF8E5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92375"/>
            <a:ext cx="3635375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Textfeld 6">
            <a:extLst>
              <a:ext uri="{FF2B5EF4-FFF2-40B4-BE49-F238E27FC236}">
                <a16:creationId xmlns:a16="http://schemas.microsoft.com/office/drawing/2014/main" xmlns="" id="{720E901B-C46B-BB4B-886E-5474FDC18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038" y="1524000"/>
            <a:ext cx="5819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400"/>
              <a:t>Pleomorphes Sarkom re. OS;</a:t>
            </a:r>
            <a:r>
              <a:rPr lang="de-DE" altLang="de-DE"/>
              <a:t> ypT2b cN0 M0,G3, R0</a:t>
            </a:r>
            <a:r>
              <a:rPr lang="de-DE" altLang="de-DE" sz="2400"/>
              <a:t> </a:t>
            </a:r>
          </a:p>
        </p:txBody>
      </p:sp>
      <p:pic>
        <p:nvPicPr>
          <p:cNvPr id="32771" name="Grafik 8">
            <a:extLst>
              <a:ext uri="{FF2B5EF4-FFF2-40B4-BE49-F238E27FC236}">
                <a16:creationId xmlns:a16="http://schemas.microsoft.com/office/drawing/2014/main" xmlns="" id="{6CE64D35-C6ED-7444-8E49-A025ABDAF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75" y="2276475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Datumsplatzhalter 1">
            <a:extLst>
              <a:ext uri="{FF2B5EF4-FFF2-40B4-BE49-F238E27FC236}">
                <a16:creationId xmlns:a16="http://schemas.microsoft.com/office/drawing/2014/main" xmlns="" id="{16720254-9159-2A41-B7DB-646EBFD3A5A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E7722E-ACCB-EE4A-8023-6145D5073E0F}" type="datetime1">
              <a:rPr lang="de-DE" altLang="de-DE" sz="1500" smtClean="0">
                <a:solidFill>
                  <a:schemeClr val="bg1"/>
                </a:solidFill>
              </a:rPr>
              <a:pPr/>
              <a:t>28.10.2020</a:t>
            </a:fld>
            <a:endParaRPr lang="de-DE" altLang="de-DE" sz="1500">
              <a:solidFill>
                <a:schemeClr val="bg1"/>
              </a:solidFill>
            </a:endParaRPr>
          </a:p>
        </p:txBody>
      </p:sp>
      <p:sp>
        <p:nvSpPr>
          <p:cNvPr id="33794" name="Fußzeilenplatzhalter 2">
            <a:extLst>
              <a:ext uri="{FF2B5EF4-FFF2-40B4-BE49-F238E27FC236}">
                <a16:creationId xmlns:a16="http://schemas.microsoft.com/office/drawing/2014/main" xmlns="" id="{31900329-EA92-3F46-B8EC-B8C6F13C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500">
                <a:solidFill>
                  <a:schemeClr val="bg1"/>
                </a:solidFill>
              </a:rPr>
              <a:t>Vortragstitel, Autor, Veranstaltung</a:t>
            </a:r>
          </a:p>
        </p:txBody>
      </p:sp>
      <p:sp>
        <p:nvSpPr>
          <p:cNvPr id="33795" name="Foliennummernplatzhalter 3">
            <a:extLst>
              <a:ext uri="{FF2B5EF4-FFF2-40B4-BE49-F238E27FC236}">
                <a16:creationId xmlns:a16="http://schemas.microsoft.com/office/drawing/2014/main" xmlns="" id="{58FE111C-7A21-804F-95F7-C0F041D47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500">
                <a:solidFill>
                  <a:schemeClr val="bg1"/>
                </a:solidFill>
              </a:rPr>
              <a:t>Seite </a:t>
            </a:r>
            <a:fld id="{9C33A96E-A2D3-F141-A272-A88CB3F82E93}" type="slidenum">
              <a:rPr lang="de-DE" altLang="de-DE" sz="1500" smtClean="0">
                <a:solidFill>
                  <a:schemeClr val="bg1"/>
                </a:solidFill>
              </a:rPr>
              <a:pPr/>
              <a:t>18</a:t>
            </a:fld>
            <a:endParaRPr lang="de-DE" altLang="de-DE" sz="1500">
              <a:solidFill>
                <a:schemeClr val="bg1"/>
              </a:solidFill>
            </a:endParaRPr>
          </a:p>
        </p:txBody>
      </p:sp>
      <p:pic>
        <p:nvPicPr>
          <p:cNvPr id="33796" name="Grafik 5">
            <a:extLst>
              <a:ext uri="{FF2B5EF4-FFF2-40B4-BE49-F238E27FC236}">
                <a16:creationId xmlns:a16="http://schemas.microsoft.com/office/drawing/2014/main" xmlns="" id="{431A9612-2D76-E242-B54C-FE865FCB0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plast02#-">
            <a:extLst>
              <a:ext uri="{FF2B5EF4-FFF2-40B4-BE49-F238E27FC236}">
                <a16:creationId xmlns:a16="http://schemas.microsoft.com/office/drawing/2014/main" xmlns="" id="{BE12AC0A-7162-DC46-A7CE-758AF2EAF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6388"/>
            <a:ext cx="38195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8" name="Picture 3" descr="plast01#-">
            <a:extLst>
              <a:ext uri="{FF2B5EF4-FFF2-40B4-BE49-F238E27FC236}">
                <a16:creationId xmlns:a16="http://schemas.microsoft.com/office/drawing/2014/main" xmlns="" id="{7E6E45CA-86C7-0147-984D-C20205F63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41625"/>
            <a:ext cx="4046538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5">
            <a:extLst>
              <a:ext uri="{FF2B5EF4-FFF2-40B4-BE49-F238E27FC236}">
                <a16:creationId xmlns:a16="http://schemas.microsoft.com/office/drawing/2014/main" xmlns="" id="{3E4AF6D4-A65E-6C4F-9AB2-00DF3AADB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556792"/>
            <a:ext cx="548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319088" indent="-160338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481013" indent="-1603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630238" indent="-1476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10874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15446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20018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24590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de-DE" dirty="0">
                <a:solidFill>
                  <a:schemeClr val="tx1"/>
                </a:solidFill>
                <a:ea typeface="ＭＳ Ｐゴシック" panose="020B0600070205080204" pitchFamily="34" charset="-128"/>
              </a:rPr>
              <a:t>Resektion mit Streckapparat (&gt; 63%)</a:t>
            </a:r>
          </a:p>
        </p:txBody>
      </p:sp>
      <p:sp>
        <p:nvSpPr>
          <p:cNvPr id="39940" name="Text Box 10">
            <a:extLst>
              <a:ext uri="{FF2B5EF4-FFF2-40B4-BE49-F238E27FC236}">
                <a16:creationId xmlns:a16="http://schemas.microsoft.com/office/drawing/2014/main" xmlns="" id="{B5D0AB15-232F-2E48-B0A1-74DE0D8AD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75" y="40259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319088" indent="-160338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481013" indent="-1603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630238" indent="-1476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10874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15446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20018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24590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de-DE" altLang="de-DE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9941" name="Text Box 16">
            <a:extLst>
              <a:ext uri="{FF2B5EF4-FFF2-40B4-BE49-F238E27FC236}">
                <a16:creationId xmlns:a16="http://schemas.microsoft.com/office/drawing/2014/main" xmlns="" id="{74F3F757-EC54-C444-840D-2225DF811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89756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319088" indent="-160338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481013" indent="-1603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630238" indent="-1476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10874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15446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20018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24590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de-DE" altLang="de-DE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">
            <a:extLst>
              <a:ext uri="{FF2B5EF4-FFF2-40B4-BE49-F238E27FC236}">
                <a16:creationId xmlns:a16="http://schemas.microsoft.com/office/drawing/2014/main" xmlns="" id="{16FEB510-45B0-F34E-A0B1-F64B83008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4988" y="2067882"/>
            <a:ext cx="1641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400" dirty="0">
                <a:ea typeface="ＭＳ Ｐゴシック" panose="020B0600070205080204" pitchFamily="34" charset="-128"/>
              </a:rPr>
              <a:t>Kopf &amp; Hals: 3,0%</a:t>
            </a:r>
          </a:p>
        </p:txBody>
      </p:sp>
      <p:sp>
        <p:nvSpPr>
          <p:cNvPr id="17410" name="Text Box 3">
            <a:extLst>
              <a:ext uri="{FF2B5EF4-FFF2-40B4-BE49-F238E27FC236}">
                <a16:creationId xmlns:a16="http://schemas.microsoft.com/office/drawing/2014/main" xmlns="" id="{896B70D5-2C2F-3947-9C2E-EE23651A9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0261" y="3429000"/>
            <a:ext cx="1362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400" dirty="0">
                <a:ea typeface="ＭＳ Ｐゴシック" panose="020B0600070205080204" pitchFamily="34" charset="-128"/>
              </a:rPr>
              <a:t>Stamm: 18,2%</a:t>
            </a:r>
          </a:p>
        </p:txBody>
      </p:sp>
      <p:sp>
        <p:nvSpPr>
          <p:cNvPr id="17411" name="Text Box 4">
            <a:extLst>
              <a:ext uri="{FF2B5EF4-FFF2-40B4-BE49-F238E27FC236}">
                <a16:creationId xmlns:a16="http://schemas.microsoft.com/office/drawing/2014/main" xmlns="" id="{2AA31A75-DA5A-0A43-A6DB-26501F2B2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9823" y="4069922"/>
            <a:ext cx="189667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400" dirty="0">
                <a:ea typeface="ＭＳ Ｐゴシック" panose="020B0600070205080204" pitchFamily="34" charset="-128"/>
              </a:rPr>
              <a:t>Oberschenkel: 47,1%</a:t>
            </a:r>
          </a:p>
        </p:txBody>
      </p:sp>
      <p:sp>
        <p:nvSpPr>
          <p:cNvPr id="17412" name="Text Box 5">
            <a:extLst>
              <a:ext uri="{FF2B5EF4-FFF2-40B4-BE49-F238E27FC236}">
                <a16:creationId xmlns:a16="http://schemas.microsoft.com/office/drawing/2014/main" xmlns="" id="{9D701FA4-9AF6-CE41-B8A7-D88314D29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0179" y="5164615"/>
            <a:ext cx="19367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400" dirty="0">
                <a:ea typeface="ＭＳ Ｐゴシック" panose="020B0600070205080204" pitchFamily="34" charset="-128"/>
              </a:rPr>
              <a:t>Unterschenkel: 13,4%</a:t>
            </a:r>
          </a:p>
        </p:txBody>
      </p:sp>
      <p:sp>
        <p:nvSpPr>
          <p:cNvPr id="17413" name="Text Box 6">
            <a:extLst>
              <a:ext uri="{FF2B5EF4-FFF2-40B4-BE49-F238E27FC236}">
                <a16:creationId xmlns:a16="http://schemas.microsoft.com/office/drawing/2014/main" xmlns="" id="{F331FF67-A958-2F4B-90A0-7541846F2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132" y="2697162"/>
            <a:ext cx="14017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400" dirty="0">
                <a:ea typeface="ＭＳ Ｐゴシック" panose="020B0600070205080204" pitchFamily="34" charset="-128"/>
              </a:rPr>
              <a:t>Oberarm: 8,1%</a:t>
            </a:r>
          </a:p>
        </p:txBody>
      </p:sp>
      <p:sp>
        <p:nvSpPr>
          <p:cNvPr id="17414" name="Text Box 7">
            <a:extLst>
              <a:ext uri="{FF2B5EF4-FFF2-40B4-BE49-F238E27FC236}">
                <a16:creationId xmlns:a16="http://schemas.microsoft.com/office/drawing/2014/main" xmlns="" id="{13012246-1C6C-1749-892C-7E035FEEF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701" y="3719512"/>
            <a:ext cx="1441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400" dirty="0">
                <a:ea typeface="ＭＳ Ｐゴシック" panose="020B0600070205080204" pitchFamily="34" charset="-128"/>
              </a:rPr>
              <a:t>Unterarm: 3,8%</a:t>
            </a:r>
          </a:p>
        </p:txBody>
      </p:sp>
      <p:pic>
        <p:nvPicPr>
          <p:cNvPr id="17415" name="Picture 8" descr="DAVID_TR">
            <a:extLst>
              <a:ext uri="{FF2B5EF4-FFF2-40B4-BE49-F238E27FC236}">
                <a16:creationId xmlns:a16="http://schemas.microsoft.com/office/drawing/2014/main" xmlns="" id="{4B588341-7F74-C040-AD1D-779CCC7BF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711" y="1968500"/>
            <a:ext cx="15716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Rectangle 9">
            <a:extLst>
              <a:ext uri="{FF2B5EF4-FFF2-40B4-BE49-F238E27FC236}">
                <a16:creationId xmlns:a16="http://schemas.microsoft.com/office/drawing/2014/main" xmlns="" id="{25E419B7-E6D8-F743-9E79-A765475F4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844" y="501818"/>
            <a:ext cx="7272337" cy="112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80000"/>
              </a:lnSpc>
            </a:pPr>
            <a:endParaRPr lang="de-DE" altLang="de-DE" sz="2000" dirty="0"/>
          </a:p>
          <a:p>
            <a:pPr algn="ctr">
              <a:lnSpc>
                <a:spcPct val="180000"/>
              </a:lnSpc>
            </a:pPr>
            <a:r>
              <a:rPr lang="de-DE" altLang="de-DE" sz="2000" dirty="0"/>
              <a:t>Weichteiltumorregister </a:t>
            </a:r>
            <a:r>
              <a:rPr lang="de-DE" altLang="de-DE" sz="2000" dirty="0" err="1"/>
              <a:t>n</a:t>
            </a:r>
            <a:r>
              <a:rPr lang="de-DE" altLang="de-DE" sz="2000" dirty="0"/>
              <a:t>=4901; Bergmannsheil (28.02.2020)</a:t>
            </a:r>
            <a:endParaRPr lang="de-DE" altLang="de-DE" sz="3600" dirty="0"/>
          </a:p>
        </p:txBody>
      </p:sp>
      <p:sp>
        <p:nvSpPr>
          <p:cNvPr id="17417" name="Text Box 10">
            <a:extLst>
              <a:ext uri="{FF2B5EF4-FFF2-40B4-BE49-F238E27FC236}">
                <a16:creationId xmlns:a16="http://schemas.microsoft.com/office/drawing/2014/main" xmlns="" id="{8E19FA2F-FCFA-5F4A-8D00-EA32C3F3C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2979" y="5517232"/>
            <a:ext cx="1028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400" dirty="0">
                <a:ea typeface="ＭＳ Ｐゴシック" panose="020B0600070205080204" pitchFamily="34" charset="-128"/>
              </a:rPr>
              <a:t>Fuß: 3,9%</a:t>
            </a:r>
          </a:p>
        </p:txBody>
      </p:sp>
      <p:sp>
        <p:nvSpPr>
          <p:cNvPr id="17419" name="Text Box 7">
            <a:extLst>
              <a:ext uri="{FF2B5EF4-FFF2-40B4-BE49-F238E27FC236}">
                <a16:creationId xmlns:a16="http://schemas.microsoft.com/office/drawing/2014/main" xmlns="" id="{F831723F-D76B-064E-9690-A48C6E216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2396" y="4220003"/>
            <a:ext cx="1257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400" dirty="0">
                <a:ea typeface="ＭＳ Ｐゴシック" panose="020B0600070205080204" pitchFamily="34" charset="-128"/>
              </a:rPr>
              <a:t>Hand: 2,5%: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77730025-6CD2-C04E-B7F0-9274C0E632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2" y="2039628"/>
            <a:ext cx="4791646" cy="312498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plast03#-">
            <a:extLst>
              <a:ext uri="{FF2B5EF4-FFF2-40B4-BE49-F238E27FC236}">
                <a16:creationId xmlns:a16="http://schemas.microsoft.com/office/drawing/2014/main" xmlns="" id="{AE5DC4FC-7991-5A42-918D-32A9239D3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00213"/>
            <a:ext cx="6915150" cy="404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Textfeld 3">
            <a:extLst>
              <a:ext uri="{FF2B5EF4-FFF2-40B4-BE49-F238E27FC236}">
                <a16:creationId xmlns:a16="http://schemas.microsoft.com/office/drawing/2014/main" xmlns="" id="{CED859A9-846F-384E-89A6-B804245AB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125538"/>
            <a:ext cx="7659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319088" indent="-160338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481013" indent="-1603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630238" indent="-1476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10874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15446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20018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24590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de-DE" sz="2000">
                <a:solidFill>
                  <a:schemeClr val="tx1"/>
                </a:solidFill>
                <a:ea typeface="ＭＳ Ｐゴシック" panose="020B0600070205080204" pitchFamily="34" charset="-128"/>
              </a:rPr>
              <a:t>Streckerersatz: Gocht (M. semimembranosus + M. bizeps femoris)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>
            <a:extLst>
              <a:ext uri="{FF2B5EF4-FFF2-40B4-BE49-F238E27FC236}">
                <a16:creationId xmlns:a16="http://schemas.microsoft.com/office/drawing/2014/main" xmlns="" id="{05706B28-C7B4-E048-9EC9-1B593EADB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052513"/>
            <a:ext cx="6913562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Text Box 3">
            <a:extLst>
              <a:ext uri="{FF2B5EF4-FFF2-40B4-BE49-F238E27FC236}">
                <a16:creationId xmlns:a16="http://schemas.microsoft.com/office/drawing/2014/main" xmlns="" id="{24551437-C7A8-A14F-A5DB-9E92F0002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260350"/>
            <a:ext cx="18780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319088" indent="-160338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481013" indent="-1603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630238" indent="-1476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10874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15446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20018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24590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de-DE">
                <a:solidFill>
                  <a:schemeClr val="tx1"/>
                </a:solidFill>
                <a:ea typeface="ＭＳ Ｐゴシック" panose="020B0600070205080204" pitchFamily="34" charset="-128"/>
              </a:rPr>
              <a:t>Gochtplastik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plast03#-">
            <a:extLst>
              <a:ext uri="{FF2B5EF4-FFF2-40B4-BE49-F238E27FC236}">
                <a16:creationId xmlns:a16="http://schemas.microsoft.com/office/drawing/2014/main" xmlns="" id="{598800CB-C557-3249-9ADE-79A9D92CB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196975"/>
            <a:ext cx="6438900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>
            <a:extLst>
              <a:ext uri="{FF2B5EF4-FFF2-40B4-BE49-F238E27FC236}">
                <a16:creationId xmlns:a16="http://schemas.microsoft.com/office/drawing/2014/main" xmlns="" id="{D9730585-E78B-9544-9E8E-D9C322D6162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65300" y="763588"/>
            <a:ext cx="5829300" cy="857250"/>
          </a:xfrm>
        </p:spPr>
        <p:txBody>
          <a:bodyPr/>
          <a:lstStyle/>
          <a:p>
            <a:pPr>
              <a:lnSpc>
                <a:spcPct val="200000"/>
              </a:lnSpc>
              <a:defRPr/>
            </a:pPr>
            <a:r>
              <a:rPr lang="de-DE" dirty="0">
                <a:ea typeface="ＭＳ Ｐゴシック" charset="0"/>
                <a:cs typeface="ＭＳ Ｐゴシック" charset="0"/>
              </a:rPr>
              <a:t>Pleomorphe Sarkome /NOS</a:t>
            </a:r>
            <a:r>
              <a:rPr lang="de-DE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/>
            </a:r>
            <a:br>
              <a:rPr lang="de-DE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endParaRPr lang="de-DE" u="sng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sp>
        <p:nvSpPr>
          <p:cNvPr id="699395" name="Text Box 3">
            <a:extLst>
              <a:ext uri="{FF2B5EF4-FFF2-40B4-BE49-F238E27FC236}">
                <a16:creationId xmlns:a16="http://schemas.microsoft.com/office/drawing/2014/main" xmlns="" id="{7225562B-A119-0744-8D87-BCFCF7299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275" y="1485900"/>
            <a:ext cx="1857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endParaRPr lang="de-DE" sz="180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 eaLnBrk="1" hangingPunct="1">
              <a:defRPr/>
            </a:pPr>
            <a:endParaRPr lang="de-DE" sz="180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 eaLnBrk="1" hangingPunct="1">
              <a:defRPr/>
            </a:pPr>
            <a:endParaRPr lang="de-DE" sz="180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50179" name="Bild 14">
            <a:extLst>
              <a:ext uri="{FF2B5EF4-FFF2-40B4-BE49-F238E27FC236}">
                <a16:creationId xmlns:a16="http://schemas.microsoft.com/office/drawing/2014/main" xmlns="" id="{76E6711E-DFF1-9647-9848-A220CA12F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188" y="1808163"/>
            <a:ext cx="297180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ing 15">
            <a:extLst>
              <a:ext uri="{FF2B5EF4-FFF2-40B4-BE49-F238E27FC236}">
                <a16:creationId xmlns:a16="http://schemas.microsoft.com/office/drawing/2014/main" xmlns="" id="{06603057-A455-844D-B508-8AFE9F4C57F7}"/>
              </a:ext>
            </a:extLst>
          </p:cNvPr>
          <p:cNvSpPr/>
          <p:nvPr/>
        </p:nvSpPr>
        <p:spPr bwMode="auto">
          <a:xfrm>
            <a:off x="4733925" y="2466975"/>
            <a:ext cx="1028700" cy="800100"/>
          </a:xfrm>
          <a:prstGeom prst="donut">
            <a:avLst>
              <a:gd name="adj" fmla="val 5153"/>
            </a:avLst>
          </a:prstGeom>
          <a:solidFill>
            <a:srgbClr val="FF0000"/>
          </a:solidFill>
          <a:ln w="190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800">
              <a:latin typeface="Arial" charset="0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xmlns="" id="{9DAB1733-67CD-0D48-B46A-E432243D51D1}"/>
              </a:ext>
            </a:extLst>
          </p:cNvPr>
          <p:cNvSpPr/>
          <p:nvPr/>
        </p:nvSpPr>
        <p:spPr bwMode="auto">
          <a:xfrm>
            <a:off x="4679950" y="3914775"/>
            <a:ext cx="1028700" cy="800100"/>
          </a:xfrm>
          <a:prstGeom prst="donut">
            <a:avLst>
              <a:gd name="adj" fmla="val 5153"/>
            </a:avLst>
          </a:prstGeom>
          <a:solidFill>
            <a:srgbClr val="FF0000"/>
          </a:solidFill>
          <a:ln w="190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800">
              <a:latin typeface="Arial" charset="0"/>
            </a:endParaRPr>
          </a:p>
        </p:txBody>
      </p:sp>
      <p:sp>
        <p:nvSpPr>
          <p:cNvPr id="2" name="Ring 16">
            <a:extLst>
              <a:ext uri="{FF2B5EF4-FFF2-40B4-BE49-F238E27FC236}">
                <a16:creationId xmlns:a16="http://schemas.microsoft.com/office/drawing/2014/main" xmlns="" id="{29D23B48-FC87-AD41-8CBC-4A4FAD3D45C5}"/>
              </a:ext>
            </a:extLst>
          </p:cNvPr>
          <p:cNvSpPr/>
          <p:nvPr/>
        </p:nvSpPr>
        <p:spPr bwMode="auto">
          <a:xfrm>
            <a:off x="4625975" y="4670425"/>
            <a:ext cx="1028700" cy="800100"/>
          </a:xfrm>
          <a:prstGeom prst="donut">
            <a:avLst>
              <a:gd name="adj" fmla="val 5153"/>
            </a:avLst>
          </a:prstGeom>
          <a:solidFill>
            <a:srgbClr val="FF0000"/>
          </a:solidFill>
          <a:ln w="190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8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hteck 1">
            <a:extLst>
              <a:ext uri="{FF2B5EF4-FFF2-40B4-BE49-F238E27FC236}">
                <a16:creationId xmlns:a16="http://schemas.microsoft.com/office/drawing/2014/main" xmlns="" id="{A8A3B6BD-79B7-5846-8E65-4CC878845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37288"/>
            <a:ext cx="91440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23554" name="Titel 1">
            <a:extLst>
              <a:ext uri="{FF2B5EF4-FFF2-40B4-BE49-F238E27FC236}">
                <a16:creationId xmlns:a16="http://schemas.microsoft.com/office/drawing/2014/main" xmlns="" id="{24A235DB-B04A-AB4D-85B7-177F9EBA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75" y="1052513"/>
            <a:ext cx="8191500" cy="754062"/>
          </a:xfrm>
        </p:spPr>
        <p:txBody>
          <a:bodyPr/>
          <a:lstStyle/>
          <a:p>
            <a:pPr>
              <a:defRPr/>
            </a:pPr>
            <a:r>
              <a:rPr lang="de-DE" altLang="de-DE" sz="2000" b="0" dirty="0" err="1"/>
              <a:t>Neoadjuvante</a:t>
            </a:r>
            <a:r>
              <a:rPr lang="de-DE" altLang="de-DE" sz="2000" b="0" dirty="0"/>
              <a:t> vs. adjuvante Radiatio</a:t>
            </a:r>
            <a:br>
              <a:rPr lang="de-DE" altLang="de-DE" sz="2000" b="0" dirty="0"/>
            </a:br>
            <a:r>
              <a:rPr lang="de-DE" altLang="de-DE" sz="2000" b="0" dirty="0"/>
              <a:t>Vor- und Nachteile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583CCE7A-6F88-A749-8878-DD508AA7F15F}"/>
              </a:ext>
            </a:extLst>
          </p:cNvPr>
          <p:cNvSpPr txBox="1"/>
          <p:nvPr/>
        </p:nvSpPr>
        <p:spPr>
          <a:xfrm>
            <a:off x="500063" y="1984375"/>
            <a:ext cx="8196262" cy="230822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de-DE" sz="2400" b="1" i="1" dirty="0" err="1">
                <a:solidFill>
                  <a:schemeClr val="tx2">
                    <a:lumMod val="75000"/>
                  </a:schemeClr>
                </a:solidFill>
              </a:rPr>
              <a:t>Neoadjuvant</a:t>
            </a:r>
            <a:r>
              <a:rPr lang="de-DE" sz="2400" b="1" i="1" dirty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geringere Gesamtdosis (50Gy)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kleineres und besser definiertes Zielvolumen (Tumor)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bessere </a:t>
            </a:r>
            <a:r>
              <a:rPr lang="de-DE" sz="2000" dirty="0" err="1">
                <a:solidFill>
                  <a:schemeClr val="tx2">
                    <a:lumMod val="75000"/>
                  </a:schemeClr>
                </a:solidFill>
              </a:rPr>
              <a:t>Strahlensensivität</a:t>
            </a: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 bei normaler Gewebe-</a:t>
            </a:r>
            <a:r>
              <a:rPr lang="de-DE" sz="2000" dirty="0" err="1">
                <a:solidFill>
                  <a:schemeClr val="tx2">
                    <a:lumMod val="75000"/>
                  </a:schemeClr>
                </a:solidFill>
              </a:rPr>
              <a:t>Oxygenierung</a:t>
            </a:r>
            <a:endParaRPr lang="de-DE" sz="20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Vereinfachung der Resektion durch Tumorverkleinerung und Verdickung der Tumorkapsel durch </a:t>
            </a:r>
            <a:r>
              <a:rPr lang="de-DE" sz="2000" dirty="0" err="1">
                <a:solidFill>
                  <a:schemeClr val="tx2">
                    <a:lumMod val="75000"/>
                  </a:schemeClr>
                </a:solidFill>
              </a:rPr>
              <a:t>Fibrose</a:t>
            </a:r>
            <a:endParaRPr lang="de-DE" sz="2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  <a:defRPr/>
            </a:pP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akute Wundkomplikationen sehr häufig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5270E64E-C25E-4146-9F90-B7707FB7490D}"/>
              </a:ext>
            </a:extLst>
          </p:cNvPr>
          <p:cNvSpPr txBox="1"/>
          <p:nvPr/>
        </p:nvSpPr>
        <p:spPr>
          <a:xfrm>
            <a:off x="500063" y="4360863"/>
            <a:ext cx="8196262" cy="230822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de-DE" sz="2400" b="1" i="1" dirty="0" err="1">
                <a:solidFill>
                  <a:schemeClr val="accent3"/>
                </a:solidFill>
              </a:rPr>
              <a:t>Adjuvant</a:t>
            </a:r>
            <a:r>
              <a:rPr lang="de-DE" sz="2400" b="1" i="1" dirty="0">
                <a:solidFill>
                  <a:schemeClr val="accent3"/>
                </a:solidFill>
              </a:rPr>
              <a:t>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chemeClr val="accent3"/>
                </a:solidFill>
              </a:rPr>
              <a:t>höhere Gesamtdosis (60/66Gy)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chemeClr val="accent3"/>
                </a:solidFill>
              </a:rPr>
              <a:t>größeres und schlechter definiertes Zielvolumen (post-</a:t>
            </a:r>
            <a:r>
              <a:rPr lang="de-DE" sz="2000" dirty="0" err="1">
                <a:solidFill>
                  <a:schemeClr val="accent3"/>
                </a:solidFill>
              </a:rPr>
              <a:t>op</a:t>
            </a:r>
            <a:r>
              <a:rPr lang="de-DE" sz="2000" dirty="0">
                <a:solidFill>
                  <a:schemeClr val="accent3"/>
                </a:solidFill>
              </a:rPr>
              <a:t> Tumorbett, sämtliche Narben)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chemeClr val="accent3"/>
                </a:solidFill>
              </a:rPr>
              <a:t>geringere </a:t>
            </a:r>
            <a:r>
              <a:rPr lang="de-DE" sz="2000" dirty="0" err="1">
                <a:solidFill>
                  <a:schemeClr val="accent3"/>
                </a:solidFill>
              </a:rPr>
              <a:t>Strahlensensivität</a:t>
            </a:r>
            <a:r>
              <a:rPr lang="de-DE" sz="2000" dirty="0">
                <a:solidFill>
                  <a:schemeClr val="accent3"/>
                </a:solidFill>
              </a:rPr>
              <a:t> des post-</a:t>
            </a:r>
            <a:r>
              <a:rPr lang="de-DE" sz="2000" dirty="0" err="1">
                <a:solidFill>
                  <a:schemeClr val="accent3"/>
                </a:solidFill>
              </a:rPr>
              <a:t>op</a:t>
            </a:r>
            <a:r>
              <a:rPr lang="de-DE" sz="2000" dirty="0">
                <a:solidFill>
                  <a:schemeClr val="accent3"/>
                </a:solidFill>
              </a:rPr>
              <a:t> Gewebes </a:t>
            </a:r>
          </a:p>
          <a:p>
            <a:pPr marL="342900" indent="-342900" eaLnBrk="1" hangingPunct="1">
              <a:buFont typeface="Wingdings" panose="05000000000000000000" pitchFamily="2" charset="2"/>
              <a:buChar char="Ø"/>
              <a:defRPr/>
            </a:pPr>
            <a:r>
              <a:rPr lang="de-DE" sz="2000" dirty="0">
                <a:solidFill>
                  <a:schemeClr val="accent3"/>
                </a:solidFill>
              </a:rPr>
              <a:t>akute Wundkomplikationen seltener</a:t>
            </a:r>
          </a:p>
          <a:p>
            <a:pPr marL="357188" indent="-357188" eaLnBrk="1" hangingPunct="1">
              <a:buFont typeface="Wingdings" panose="05000000000000000000" pitchFamily="2" charset="2"/>
              <a:buChar char="Ø"/>
              <a:defRPr/>
            </a:pPr>
            <a:r>
              <a:rPr lang="de-DE" sz="2000" dirty="0">
                <a:solidFill>
                  <a:schemeClr val="accent3"/>
                </a:solidFill>
              </a:rPr>
              <a:t>Langzeitschäden (</a:t>
            </a:r>
            <a:r>
              <a:rPr lang="de-DE" sz="2000" dirty="0" err="1">
                <a:solidFill>
                  <a:schemeClr val="accent3"/>
                </a:solidFill>
              </a:rPr>
              <a:t>Fibrose</a:t>
            </a:r>
            <a:r>
              <a:rPr lang="de-DE" sz="2000" dirty="0">
                <a:solidFill>
                  <a:schemeClr val="accent3"/>
                </a:solidFill>
              </a:rPr>
              <a:t>, Ödeme, Gelenkschäden) etwas häufiger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hteck 5">
            <a:extLst>
              <a:ext uri="{FF2B5EF4-FFF2-40B4-BE49-F238E27FC236}">
                <a16:creationId xmlns:a16="http://schemas.microsoft.com/office/drawing/2014/main" xmlns="" id="{92AC4263-CA46-9E4E-8F9F-38FE26797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849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23554" name="Titel 1">
            <a:extLst>
              <a:ext uri="{FF2B5EF4-FFF2-40B4-BE49-F238E27FC236}">
                <a16:creationId xmlns:a16="http://schemas.microsoft.com/office/drawing/2014/main" xmlns="" id="{3A20AF68-FF19-B74B-9A3E-B62A97723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330200"/>
            <a:ext cx="8191500" cy="754063"/>
          </a:xfrm>
        </p:spPr>
        <p:txBody>
          <a:bodyPr/>
          <a:lstStyle/>
          <a:p>
            <a:pPr>
              <a:defRPr/>
            </a:pPr>
            <a:r>
              <a:rPr lang="de-DE" altLang="de-DE" sz="2000" b="0" dirty="0" err="1"/>
              <a:t>Neoadjuvante</a:t>
            </a:r>
            <a:r>
              <a:rPr lang="de-DE" altLang="de-DE" sz="2000" b="0" dirty="0"/>
              <a:t> Chemotherapie</a:t>
            </a:r>
            <a:br>
              <a:rPr lang="de-DE" altLang="de-DE" sz="2000" b="0" dirty="0"/>
            </a:br>
            <a:r>
              <a:rPr lang="de-DE" altLang="de-DE" sz="2000" b="0" dirty="0"/>
              <a:t>Vor- und Nachteile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932E1C44-CCB0-D848-BE7B-E03909884980}"/>
              </a:ext>
            </a:extLst>
          </p:cNvPr>
          <p:cNvSpPr txBox="1"/>
          <p:nvPr/>
        </p:nvSpPr>
        <p:spPr>
          <a:xfrm>
            <a:off x="506413" y="1403350"/>
            <a:ext cx="8196262" cy="2246313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de-DE" sz="2400" b="1" i="1" dirty="0">
                <a:solidFill>
                  <a:schemeClr val="tx2">
                    <a:lumMod val="75000"/>
                  </a:schemeClr>
                </a:solidFill>
              </a:rPr>
              <a:t>potentielle Vorteile: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frühzeitige Behandlung von Mikrometastasen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Verringerung der Bestrahlungsdosis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Vereinfachung der Resektion durch Tumorverkleinerung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 err="1">
                <a:solidFill>
                  <a:schemeClr val="tx2">
                    <a:lumMod val="75000"/>
                  </a:schemeClr>
                </a:solidFill>
              </a:rPr>
              <a:t>histolog</a:t>
            </a: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. Abschätzung des </a:t>
            </a:r>
            <a:r>
              <a:rPr lang="de-DE" sz="2000" dirty="0" err="1">
                <a:solidFill>
                  <a:schemeClr val="tx2">
                    <a:lumMod val="75000"/>
                  </a:schemeClr>
                </a:solidFill>
              </a:rPr>
              <a:t>Chemotherapieansprechens</a:t>
            </a: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 im endgültigen </a:t>
            </a:r>
            <a:r>
              <a:rPr lang="de-DE" sz="2000" dirty="0" err="1">
                <a:solidFill>
                  <a:schemeClr val="tx2">
                    <a:lumMod val="75000"/>
                  </a:schemeClr>
                </a:solidFill>
              </a:rPr>
              <a:t>Resektat</a:t>
            </a:r>
            <a:r>
              <a:rPr lang="de-DE" sz="2000" dirty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</a:t>
            </a:r>
            <a:r>
              <a:rPr lang="de-DE" sz="1600" dirty="0">
                <a:solidFill>
                  <a:schemeClr val="tx2">
                    <a:lumMod val="75000"/>
                  </a:schemeClr>
                </a:solidFill>
              </a:rPr>
              <a:t>(Prognose einer möglichen adjuvanten Chemotherapie)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298B6603-3DF3-BD4F-B227-63F2A64D0E7D}"/>
              </a:ext>
            </a:extLst>
          </p:cNvPr>
          <p:cNvSpPr txBox="1"/>
          <p:nvPr/>
        </p:nvSpPr>
        <p:spPr>
          <a:xfrm>
            <a:off x="500063" y="4086225"/>
            <a:ext cx="8196262" cy="169227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de-DE" sz="2400" b="1" i="1" dirty="0">
                <a:solidFill>
                  <a:schemeClr val="accent3"/>
                </a:solidFill>
              </a:rPr>
              <a:t>potentielle Nachteile: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chemeClr val="accent3"/>
                </a:solidFill>
              </a:rPr>
              <a:t>gesteigertes Risiko für Wundkomplikationen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b="1" i="1" u="sng" dirty="0">
                <a:solidFill>
                  <a:schemeClr val="accent3"/>
                </a:solidFill>
              </a:rPr>
              <a:t>Hinauszögerung der definitiven kurativen Operation mit Persistenz der Haupttumorlast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sz="2000" b="1" i="1" u="sng" dirty="0">
                <a:solidFill>
                  <a:schemeClr val="accent3"/>
                </a:solidFill>
              </a:rPr>
              <a:t>kein </a:t>
            </a:r>
            <a:r>
              <a:rPr lang="de-DE" sz="2000" b="1" i="1" u="sng" dirty="0" err="1">
                <a:solidFill>
                  <a:schemeClr val="accent3"/>
                </a:solidFill>
              </a:rPr>
              <a:t>Benefit</a:t>
            </a:r>
            <a:r>
              <a:rPr lang="de-DE" sz="2000" b="1" i="1" u="sng" dirty="0">
                <a:solidFill>
                  <a:schemeClr val="accent3"/>
                </a:solidFill>
              </a:rPr>
              <a:t> trotz ausgeprägter Nebenwirkungen </a:t>
            </a:r>
          </a:p>
        </p:txBody>
      </p:sp>
      <p:sp>
        <p:nvSpPr>
          <p:cNvPr id="58373" name="Fußzeilenplatzhalter 3">
            <a:extLst>
              <a:ext uri="{FF2B5EF4-FFF2-40B4-BE49-F238E27FC236}">
                <a16:creationId xmlns:a16="http://schemas.microsoft.com/office/drawing/2014/main" xmlns="" id="{C1915021-C936-8A4A-932B-EB3241161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2525" y="6524625"/>
            <a:ext cx="8099425" cy="490538"/>
          </a:xfrm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500">
                <a:solidFill>
                  <a:srgbClr val="FFFFFF"/>
                </a:solidFill>
              </a:rPr>
              <a:t>Klinik für Plastische Chirurgie und Schwerbrandverletzte, Handchirurgiezentrum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Bild 3" descr="Image7.jpg">
            <a:extLst>
              <a:ext uri="{FF2B5EF4-FFF2-40B4-BE49-F238E27FC236}">
                <a16:creationId xmlns:a16="http://schemas.microsoft.com/office/drawing/2014/main" xmlns="" id="{51FA28FD-A5D1-BC46-9923-BE5523FD9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1093788"/>
            <a:ext cx="1584325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0" name="Bild 4" descr="Image9.jpg">
            <a:extLst>
              <a:ext uri="{FF2B5EF4-FFF2-40B4-BE49-F238E27FC236}">
                <a16:creationId xmlns:a16="http://schemas.microsoft.com/office/drawing/2014/main" xmlns="" id="{EB1E57E7-B9ED-5C48-901A-B4F8DA118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2752725"/>
            <a:ext cx="158432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Bild 5" descr="Image11.jpg">
            <a:extLst>
              <a:ext uri="{FF2B5EF4-FFF2-40B4-BE49-F238E27FC236}">
                <a16:creationId xmlns:a16="http://schemas.microsoft.com/office/drawing/2014/main" xmlns="" id="{EC196D37-22CB-0648-AEE6-FDDAAD529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4603750"/>
            <a:ext cx="1584325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Bild 6" descr="P1060959.JPG">
            <a:extLst>
              <a:ext uri="{FF2B5EF4-FFF2-40B4-BE49-F238E27FC236}">
                <a16:creationId xmlns:a16="http://schemas.microsoft.com/office/drawing/2014/main" xmlns="" id="{950398BE-E6C5-E24F-88D7-7A508C9C9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06750" y="1368426"/>
            <a:ext cx="158908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Bild 7" descr="P1060961.JPG">
            <a:extLst>
              <a:ext uri="{FF2B5EF4-FFF2-40B4-BE49-F238E27FC236}">
                <a16:creationId xmlns:a16="http://schemas.microsoft.com/office/drawing/2014/main" xmlns="" id="{573D1240-A09B-C846-BABF-4FE29FDA9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213" y="3032125"/>
            <a:ext cx="1052512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Bild 8" descr="P1060964.JPG">
            <a:extLst>
              <a:ext uri="{FF2B5EF4-FFF2-40B4-BE49-F238E27FC236}">
                <a16:creationId xmlns:a16="http://schemas.microsoft.com/office/drawing/2014/main" xmlns="" id="{E8290454-7509-4740-8756-4FDA8FC17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36106" y="4945857"/>
            <a:ext cx="1738313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5" name="Textfeld 2">
            <a:extLst>
              <a:ext uri="{FF2B5EF4-FFF2-40B4-BE49-F238E27FC236}">
                <a16:creationId xmlns:a16="http://schemas.microsoft.com/office/drawing/2014/main" xmlns="" id="{E11A1EE4-AAFB-3B43-8E6A-795738AFB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5725" y="6380163"/>
            <a:ext cx="6432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800">
                <a:solidFill>
                  <a:srgbClr val="FFFFFF"/>
                </a:solidFill>
              </a:rPr>
              <a:t>Funktionerhalt bei Rezidivsarkom</a:t>
            </a:r>
          </a:p>
        </p:txBody>
      </p:sp>
      <p:sp>
        <p:nvSpPr>
          <p:cNvPr id="63496" name="Rechteck 1">
            <a:extLst>
              <a:ext uri="{FF2B5EF4-FFF2-40B4-BE49-F238E27FC236}">
                <a16:creationId xmlns:a16="http://schemas.microsoft.com/office/drawing/2014/main" xmlns="" id="{39B93F11-DA8F-8F48-905B-8A2E01C58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5888"/>
            <a:ext cx="4321175" cy="720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pic>
        <p:nvPicPr>
          <p:cNvPr id="63497" name="Grafik 24" descr="S3.tif">
            <a:extLst>
              <a:ext uri="{FF2B5EF4-FFF2-40B4-BE49-F238E27FC236}">
                <a16:creationId xmlns:a16="http://schemas.microsoft.com/office/drawing/2014/main" xmlns="" id="{1905C940-8892-C54A-BE15-FDDAC3967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050" y="3146425"/>
            <a:ext cx="2063750" cy="318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8" name="Titel 1">
            <a:extLst>
              <a:ext uri="{FF2B5EF4-FFF2-40B4-BE49-F238E27FC236}">
                <a16:creationId xmlns:a16="http://schemas.microsoft.com/office/drawing/2014/main" xmlns="" id="{F7B91817-23AF-0A41-9605-829208B50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98438"/>
            <a:ext cx="3333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157163" indent="-155575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319088" indent="-160338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481013" indent="-1603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630238" indent="-147638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10874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15446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20018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2459038" indent="-147638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de-DE" sz="3200">
                <a:solidFill>
                  <a:srgbClr val="004994"/>
                </a:solidFill>
                <a:ea typeface="ＭＳ Ｐゴシック" panose="020B0600070205080204" pitchFamily="34" charset="-128"/>
              </a:rPr>
              <a:t>Rezidive</a:t>
            </a:r>
          </a:p>
        </p:txBody>
      </p:sp>
      <p:pic>
        <p:nvPicPr>
          <p:cNvPr id="63499" name="Bild 1" descr="Bildschirmfoto 2016-05-15 um 16.11.58.png">
            <a:extLst>
              <a:ext uri="{FF2B5EF4-FFF2-40B4-BE49-F238E27FC236}">
                <a16:creationId xmlns:a16="http://schemas.microsoft.com/office/drawing/2014/main" xmlns="" id="{5FD34DC6-1969-3842-A721-34DE553B7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5" y="1096963"/>
            <a:ext cx="2859088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ahabzadeh (Konvertiert).mov">
            <a:hlinkClick r:id="" action="ppaction://media"/>
            <a:extLst>
              <a:ext uri="{FF2B5EF4-FFF2-40B4-BE49-F238E27FC236}">
                <a16:creationId xmlns:a16="http://schemas.microsoft.com/office/drawing/2014/main" xmlns="" id="{5F95E977-C1C2-A04A-B7E3-7441BF03A9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492375"/>
            <a:ext cx="3484563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2" name="Textfeld 2">
            <a:extLst>
              <a:ext uri="{FF2B5EF4-FFF2-40B4-BE49-F238E27FC236}">
                <a16:creationId xmlns:a16="http://schemas.microsoft.com/office/drawing/2014/main" xmlns="" id="{3F6FA895-6855-C74C-B6BD-89B578E6D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150" y="1268413"/>
            <a:ext cx="71674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800" dirty="0"/>
              <a:t>pleomorphes Sarkom, linker UA mit Infiltration A.+N. </a:t>
            </a:r>
            <a:r>
              <a:rPr lang="de-DE" altLang="de-DE" sz="1800" dirty="0" err="1"/>
              <a:t>ulnaris</a:t>
            </a:r>
            <a:r>
              <a:rPr lang="de-DE" altLang="de-DE" sz="1800" dirty="0"/>
              <a:t>, FDS2-5</a:t>
            </a:r>
          </a:p>
          <a:p>
            <a:pPr algn="ctr"/>
            <a:endParaRPr lang="de-DE" altLang="de-DE" sz="1800" dirty="0"/>
          </a:p>
          <a:p>
            <a:pPr algn="ctr"/>
            <a:r>
              <a:rPr lang="de-DE" altLang="de-DE" sz="1800" dirty="0"/>
              <a:t>pT2 N0 M0 G3</a:t>
            </a:r>
          </a:p>
        </p:txBody>
      </p:sp>
      <p:pic>
        <p:nvPicPr>
          <p:cNvPr id="97283" name="Bild 3">
            <a:extLst>
              <a:ext uri="{FF2B5EF4-FFF2-40B4-BE49-F238E27FC236}">
                <a16:creationId xmlns:a16="http://schemas.microsoft.com/office/drawing/2014/main" xmlns="" id="{89FA091A-B405-5349-B2FE-6BEC59C682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492375"/>
            <a:ext cx="5227638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24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Bild 1">
            <a:extLst>
              <a:ext uri="{FF2B5EF4-FFF2-40B4-BE49-F238E27FC236}">
                <a16:creationId xmlns:a16="http://schemas.microsoft.com/office/drawing/2014/main" xmlns="" id="{6D662866-220A-AA4C-B26D-AD62DC9A8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6" name="Bild 2">
            <a:extLst>
              <a:ext uri="{FF2B5EF4-FFF2-40B4-BE49-F238E27FC236}">
                <a16:creationId xmlns:a16="http://schemas.microsoft.com/office/drawing/2014/main" xmlns="" id="{5746A4E4-2A4A-8C4F-963C-1E15AABA57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8" y="2397125"/>
            <a:ext cx="4464050" cy="29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7" name="Bild 3">
            <a:extLst>
              <a:ext uri="{FF2B5EF4-FFF2-40B4-BE49-F238E27FC236}">
                <a16:creationId xmlns:a16="http://schemas.microsoft.com/office/drawing/2014/main" xmlns="" id="{EE575EA6-5120-4343-83F4-85CC8B0231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2397125"/>
            <a:ext cx="4462463" cy="29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8" name="Textfeld 4">
            <a:extLst>
              <a:ext uri="{FF2B5EF4-FFF2-40B4-BE49-F238E27FC236}">
                <a16:creationId xmlns:a16="http://schemas.microsoft.com/office/drawing/2014/main" xmlns="" id="{4F443056-615E-7D46-969C-CCC59516B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1268413"/>
            <a:ext cx="73215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800"/>
              <a:t>Pleomorphes Sarkom, linker UA mit Infiltration A.+N. ulnaris, FDS2-5</a:t>
            </a:r>
          </a:p>
          <a:p>
            <a:pPr algn="ctr"/>
            <a:endParaRPr lang="de-DE" altLang="de-DE" sz="1800"/>
          </a:p>
          <a:p>
            <a:pPr algn="ctr"/>
            <a:r>
              <a:rPr lang="de-DE" altLang="de-DE" sz="1800"/>
              <a:t>pT2 N0 M0 G3</a:t>
            </a:r>
          </a:p>
        </p:txBody>
      </p:sp>
    </p:spTree>
    <p:extLst>
      <p:ext uri="{BB962C8B-B14F-4D97-AF65-F5344CB8AC3E}">
        <p14:creationId xmlns:p14="http://schemas.microsoft.com/office/powerpoint/2010/main" val="3746165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Bild 1">
            <a:extLst>
              <a:ext uri="{FF2B5EF4-FFF2-40B4-BE49-F238E27FC236}">
                <a16:creationId xmlns:a16="http://schemas.microsoft.com/office/drawing/2014/main" xmlns="" id="{57A7D959-93BC-2D4D-AE03-16E0D8A4ED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52513"/>
            <a:ext cx="7921625" cy="52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0" name="Bild 2">
            <a:extLst>
              <a:ext uri="{FF2B5EF4-FFF2-40B4-BE49-F238E27FC236}">
                <a16:creationId xmlns:a16="http://schemas.microsoft.com/office/drawing/2014/main" xmlns="" id="{58E0A413-8156-F04C-9876-1BD55B4DE8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652963"/>
            <a:ext cx="3059113" cy="20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681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Grafik 5">
            <a:extLst>
              <a:ext uri="{FF2B5EF4-FFF2-40B4-BE49-F238E27FC236}">
                <a16:creationId xmlns:a16="http://schemas.microsoft.com/office/drawing/2014/main" xmlns="" id="{18C08BDF-1EDE-5045-BD5B-2893E592E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141663"/>
            <a:ext cx="6332538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xmlns="" id="{B99FB7BA-153F-B548-BA04-A883C4B5ED9F}"/>
              </a:ext>
            </a:extLst>
          </p:cNvPr>
          <p:cNvSpPr txBox="1">
            <a:spLocks/>
          </p:cNvSpPr>
          <p:nvPr/>
        </p:nvSpPr>
        <p:spPr>
          <a:xfrm>
            <a:off x="719138" y="1074738"/>
            <a:ext cx="8424862" cy="539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49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4994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4994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4994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4994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4994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4994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4994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4994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sz="2400" kern="0" dirty="0"/>
              <a:t>Diagnostik</a:t>
            </a:r>
            <a:r>
              <a:rPr lang="de-DE" kern="0" dirty="0"/>
              <a:t/>
            </a:r>
            <a:br>
              <a:rPr lang="de-DE" kern="0" dirty="0"/>
            </a:br>
            <a:endParaRPr lang="de-DE" kern="0" dirty="0"/>
          </a:p>
        </p:txBody>
      </p:sp>
      <p:sp>
        <p:nvSpPr>
          <p:cNvPr id="19459" name="Textfeld 7">
            <a:extLst>
              <a:ext uri="{FF2B5EF4-FFF2-40B4-BE49-F238E27FC236}">
                <a16:creationId xmlns:a16="http://schemas.microsoft.com/office/drawing/2014/main" xmlns="" id="{B2CD2E24-BFFD-CC46-B9CC-C59CE7E75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981075"/>
            <a:ext cx="8496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-"/>
            </a:pPr>
            <a:endParaRPr lang="de-DE" altLang="de-DE" sz="2400"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de-DE" altLang="de-DE" sz="2400" b="1">
                <a:cs typeface="Arial" panose="020B0604020202020204" pitchFamily="34" charset="0"/>
              </a:rPr>
              <a:t>Biopsie</a:t>
            </a:r>
          </a:p>
          <a:p>
            <a:pPr>
              <a:buFontTx/>
              <a:buChar char="-"/>
            </a:pPr>
            <a:endParaRPr lang="de-DE" altLang="de-DE" sz="2400"/>
          </a:p>
        </p:txBody>
      </p:sp>
      <p:sp>
        <p:nvSpPr>
          <p:cNvPr id="19460" name="Textfeld 1">
            <a:extLst>
              <a:ext uri="{FF2B5EF4-FFF2-40B4-BE49-F238E27FC236}">
                <a16:creationId xmlns:a16="http://schemas.microsoft.com/office/drawing/2014/main" xmlns="" id="{BD55597F-945B-EF4A-A8A9-3C6134D6F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2197100"/>
            <a:ext cx="4060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000"/>
              <a:t>Ultraschallgesteuert: Stanzbiopsie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3" name="Bild 1">
            <a:extLst>
              <a:ext uri="{FF2B5EF4-FFF2-40B4-BE49-F238E27FC236}">
                <a16:creationId xmlns:a16="http://schemas.microsoft.com/office/drawing/2014/main" xmlns="" id="{005EA3A9-4391-F84D-A83C-0350C231E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52513"/>
            <a:ext cx="7993063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014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Bild 4">
            <a:extLst>
              <a:ext uri="{FF2B5EF4-FFF2-40B4-BE49-F238E27FC236}">
                <a16:creationId xmlns:a16="http://schemas.microsoft.com/office/drawing/2014/main" xmlns="" id="{DD17CE8E-417B-464E-A627-7A61F1CD8A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8099425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7194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ext Box 2">
            <a:extLst>
              <a:ext uri="{FF2B5EF4-FFF2-40B4-BE49-F238E27FC236}">
                <a16:creationId xmlns:a16="http://schemas.microsoft.com/office/drawing/2014/main" xmlns="" id="{20D3CCF5-F3EC-584A-AA09-BC314B4BE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0450" y="1263650"/>
            <a:ext cx="44465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de-DE" sz="2000">
                <a:solidFill>
                  <a:schemeClr val="tx1"/>
                </a:solidFill>
                <a:ea typeface="ＭＳ Ｐゴシック" panose="020B0600070205080204" pitchFamily="34" charset="-128"/>
              </a:rPr>
              <a:t>Plastisch chirurgische Rekonstruktion</a:t>
            </a:r>
          </a:p>
        </p:txBody>
      </p:sp>
      <p:sp>
        <p:nvSpPr>
          <p:cNvPr id="71682" name="Text Box 3">
            <a:extLst>
              <a:ext uri="{FF2B5EF4-FFF2-40B4-BE49-F238E27FC236}">
                <a16:creationId xmlns:a16="http://schemas.microsoft.com/office/drawing/2014/main" xmlns="" id="{7484B940-CB19-B14A-9154-F84597B15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75" y="1773238"/>
            <a:ext cx="28527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de-DE" sz="2000">
                <a:solidFill>
                  <a:schemeClr val="tx1"/>
                </a:solidFill>
                <a:ea typeface="ＭＳ Ｐゴシック" panose="020B0600070205080204" pitchFamily="34" charset="-128"/>
              </a:rPr>
              <a:t>Warum, wann und wie?</a:t>
            </a:r>
          </a:p>
        </p:txBody>
      </p:sp>
      <p:pic>
        <p:nvPicPr>
          <p:cNvPr id="71683" name="Bild 4" descr="IMG_2185.JPG">
            <a:extLst>
              <a:ext uri="{FF2B5EF4-FFF2-40B4-BE49-F238E27FC236}">
                <a16:creationId xmlns:a16="http://schemas.microsoft.com/office/drawing/2014/main" xmlns="" id="{7BCFFE7F-130F-9046-A1AE-1A351F7881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2349500"/>
            <a:ext cx="5148263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326C3603-53F4-1541-BD1D-7A82908681E0}"/>
              </a:ext>
            </a:extLst>
          </p:cNvPr>
          <p:cNvSpPr/>
          <p:nvPr/>
        </p:nvSpPr>
        <p:spPr>
          <a:xfrm>
            <a:off x="71438" y="5445125"/>
            <a:ext cx="9037637" cy="936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E46F7180-3F11-034A-B0E3-61548E5C4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938" y="29686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de-DE" dirty="0"/>
              <a:t>ALT</a:t>
            </a:r>
          </a:p>
        </p:txBody>
      </p:sp>
      <p:pic>
        <p:nvPicPr>
          <p:cNvPr id="73731" name="Grafik 4">
            <a:extLst>
              <a:ext uri="{FF2B5EF4-FFF2-40B4-BE49-F238E27FC236}">
                <a16:creationId xmlns:a16="http://schemas.microsoft.com/office/drawing/2014/main" xmlns="" id="{A83E62FF-5A13-664D-AF42-3BDB7610C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1196975"/>
            <a:ext cx="3960813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Grafik 8">
            <a:extLst>
              <a:ext uri="{FF2B5EF4-FFF2-40B4-BE49-F238E27FC236}">
                <a16:creationId xmlns:a16="http://schemas.microsoft.com/office/drawing/2014/main" xmlns="" id="{7C54E969-3DB8-0444-AD60-AFDDF5A5E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30787" y="2033588"/>
            <a:ext cx="3236913" cy="242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Picture 6" descr="1059811">
            <a:extLst>
              <a:ext uri="{FF2B5EF4-FFF2-40B4-BE49-F238E27FC236}">
                <a16:creationId xmlns:a16="http://schemas.microsoft.com/office/drawing/2014/main" xmlns="" id="{6F0762EF-C149-9845-BBD2-C811F8A0E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005263"/>
            <a:ext cx="3043237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4" name="Textfeld 6">
            <a:extLst>
              <a:ext uri="{FF2B5EF4-FFF2-40B4-BE49-F238E27FC236}">
                <a16:creationId xmlns:a16="http://schemas.microsoft.com/office/drawing/2014/main" xmlns="" id="{3E424592-B3F7-BF4E-BEC1-F0598F6A0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5170488"/>
            <a:ext cx="27924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-"/>
            </a:pPr>
            <a:r>
              <a:rPr lang="de-DE" altLang="de-DE"/>
              <a:t>2 Venen</a:t>
            </a:r>
          </a:p>
          <a:p>
            <a:pPr>
              <a:buFontTx/>
              <a:buChar char="-"/>
            </a:pPr>
            <a:r>
              <a:rPr lang="de-DE" altLang="de-DE"/>
              <a:t>Durchflußlappen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xmlns="" id="{F8A3F34E-72EA-F743-ABE5-A98D62910796}"/>
              </a:ext>
            </a:extLst>
          </p:cNvPr>
          <p:cNvSpPr/>
          <p:nvPr/>
        </p:nvSpPr>
        <p:spPr>
          <a:xfrm>
            <a:off x="34925" y="5589588"/>
            <a:ext cx="9001125" cy="781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01DF6A8F-B2FC-E042-92DF-6BBEB741BB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180812"/>
            <a:ext cx="5652120" cy="376808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305D7E79-56C1-8247-916C-1EEBA723577A}"/>
              </a:ext>
            </a:extLst>
          </p:cNvPr>
          <p:cNvSpPr txBox="1"/>
          <p:nvPr/>
        </p:nvSpPr>
        <p:spPr>
          <a:xfrm>
            <a:off x="92434" y="1340768"/>
            <a:ext cx="90656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/>
              <a:t>männlich, 22 Jahre, pleomorphes Sarkom G3, Infiltration Tibia + Patellarsehne</a:t>
            </a:r>
          </a:p>
        </p:txBody>
      </p:sp>
    </p:spTree>
    <p:extLst>
      <p:ext uri="{BB962C8B-B14F-4D97-AF65-F5344CB8AC3E}">
        <p14:creationId xmlns:p14="http://schemas.microsoft.com/office/powerpoint/2010/main" val="30215216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xmlns="" id="{F8A3F34E-72EA-F743-ABE5-A98D62910796}"/>
              </a:ext>
            </a:extLst>
          </p:cNvPr>
          <p:cNvSpPr/>
          <p:nvPr/>
        </p:nvSpPr>
        <p:spPr>
          <a:xfrm>
            <a:off x="34925" y="5589588"/>
            <a:ext cx="9001125" cy="781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46545947-D8DB-984E-A50B-B65B21D02B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76872"/>
            <a:ext cx="3429000" cy="3429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0CFADE28-5490-6241-85BC-F1279150BF47}"/>
              </a:ext>
            </a:extLst>
          </p:cNvPr>
          <p:cNvSpPr txBox="1"/>
          <p:nvPr/>
        </p:nvSpPr>
        <p:spPr>
          <a:xfrm>
            <a:off x="92434" y="1340768"/>
            <a:ext cx="90656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/>
              <a:t>männlich, 22 Jahre, pleomorphes Sarkom G3, Infiltration Tibia + Patellarsehne</a:t>
            </a:r>
          </a:p>
        </p:txBody>
      </p:sp>
      <p:pic>
        <p:nvPicPr>
          <p:cNvPr id="6" name="Bergmann Video">
            <a:hlinkClick r:id="" action="ppaction://media"/>
            <a:extLst>
              <a:ext uri="{FF2B5EF4-FFF2-40B4-BE49-F238E27FC236}">
                <a16:creationId xmlns:a16="http://schemas.microsoft.com/office/drawing/2014/main" xmlns="" id="{868A7505-671B-2049-8608-49C415029D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5767" y="2276872"/>
            <a:ext cx="4578681" cy="343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3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xmlns="" id="{F8A3F34E-72EA-F743-ABE5-A98D62910796}"/>
              </a:ext>
            </a:extLst>
          </p:cNvPr>
          <p:cNvSpPr/>
          <p:nvPr/>
        </p:nvSpPr>
        <p:spPr>
          <a:xfrm>
            <a:off x="34925" y="5589588"/>
            <a:ext cx="9001125" cy="781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F333B3F-6F2B-C847-B9BD-B504AB94F7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6354" y="2072014"/>
            <a:ext cx="4221088" cy="281405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FD2112F3-2DDF-E74B-8AC0-51C986D7D2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81282" y="2090558"/>
            <a:ext cx="4198836" cy="279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853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xmlns="" id="{F8A3F34E-72EA-F743-ABE5-A98D62910796}"/>
              </a:ext>
            </a:extLst>
          </p:cNvPr>
          <p:cNvSpPr/>
          <p:nvPr/>
        </p:nvSpPr>
        <p:spPr>
          <a:xfrm>
            <a:off x="34925" y="5589588"/>
            <a:ext cx="9001125" cy="781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BE72817C-5BF3-E54B-9C3F-2AD8F32C10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7" y="1268760"/>
            <a:ext cx="7289999" cy="4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279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xmlns="" id="{F8A3F34E-72EA-F743-ABE5-A98D62910796}"/>
              </a:ext>
            </a:extLst>
          </p:cNvPr>
          <p:cNvSpPr/>
          <p:nvPr/>
        </p:nvSpPr>
        <p:spPr>
          <a:xfrm>
            <a:off x="34925" y="5589588"/>
            <a:ext cx="9001125" cy="781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BAA60CD2-38C9-024B-BE80-5BD882992E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95671" y="2012843"/>
            <a:ext cx="4896544" cy="326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99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xmlns="" id="{F8A3F34E-72EA-F743-ABE5-A98D62910796}"/>
              </a:ext>
            </a:extLst>
          </p:cNvPr>
          <p:cNvSpPr/>
          <p:nvPr/>
        </p:nvSpPr>
        <p:spPr>
          <a:xfrm>
            <a:off x="34925" y="5589588"/>
            <a:ext cx="9001125" cy="781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1D5478AD-F1F5-754A-8F91-3D70487B85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7" y="1196752"/>
            <a:ext cx="7290000" cy="486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53150A94-CA9B-9246-A7DC-D904739E17D4}"/>
              </a:ext>
            </a:extLst>
          </p:cNvPr>
          <p:cNvSpPr/>
          <p:nvPr/>
        </p:nvSpPr>
        <p:spPr bwMode="auto">
          <a:xfrm>
            <a:off x="6300192" y="4509120"/>
            <a:ext cx="792088" cy="122413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01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28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feld 4">
            <a:extLst>
              <a:ext uri="{FF2B5EF4-FFF2-40B4-BE49-F238E27FC236}">
                <a16:creationId xmlns:a16="http://schemas.microsoft.com/office/drawing/2014/main" xmlns="" id="{CB6D8ABE-8B57-2640-9485-CE4EECF7D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1650" y="2525713"/>
            <a:ext cx="5772150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350"/>
              </a:spcAft>
            </a:pPr>
            <a:r>
              <a:rPr lang="de-DE" altLang="de-DE">
                <a:solidFill>
                  <a:schemeClr val="tx1"/>
                </a:solidFill>
                <a:ea typeface="ＭＳ Ｐゴシック" panose="020B0600070205080204" pitchFamily="34" charset="-128"/>
              </a:rPr>
              <a:t>onkologiegerechte en bloc Resektion weit im Gesunden</a:t>
            </a:r>
          </a:p>
          <a:p>
            <a:pPr eaLnBrk="1" hangingPunct="1">
              <a:spcBef>
                <a:spcPct val="0"/>
              </a:spcBef>
              <a:spcAft>
                <a:spcPts val="1350"/>
              </a:spcAft>
            </a:pPr>
            <a:endParaRPr lang="de-DE" altLang="de-DE" sz="1800">
              <a:solidFill>
                <a:schemeClr val="tx1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spcAft>
                <a:spcPts val="1350"/>
              </a:spcAft>
            </a:pPr>
            <a:r>
              <a:rPr lang="de-DE" altLang="de-DE" sz="1800">
                <a:solidFill>
                  <a:schemeClr val="tx1"/>
                </a:solidFill>
                <a:ea typeface="ＭＳ Ｐゴシック" panose="020B0600070205080204" pitchFamily="34" charset="-128"/>
              </a:rPr>
              <a:t>ESMO-Guidelines:</a:t>
            </a:r>
          </a:p>
          <a:p>
            <a:pPr eaLnBrk="1" hangingPunct="1">
              <a:spcBef>
                <a:spcPct val="0"/>
              </a:spcBef>
              <a:spcAft>
                <a:spcPts val="1350"/>
              </a:spcAft>
            </a:pPr>
            <a:r>
              <a:rPr lang="de-DE" altLang="de-DE" sz="1800">
                <a:solidFill>
                  <a:schemeClr val="tx1"/>
                </a:solidFill>
                <a:ea typeface="ＭＳ Ｐゴシック" panose="020B0600070205080204" pitchFamily="34" charset="-128"/>
              </a:rPr>
              <a:t>Wide excision with negative margins (R0)</a:t>
            </a:r>
          </a:p>
          <a:p>
            <a:pPr eaLnBrk="1" hangingPunct="1">
              <a:spcBef>
                <a:spcPct val="0"/>
              </a:spcBef>
              <a:spcAft>
                <a:spcPts val="1350"/>
              </a:spcAft>
            </a:pPr>
            <a:endParaRPr lang="de-DE" altLang="de-DE" sz="1800">
              <a:solidFill>
                <a:schemeClr val="tx1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spcAft>
                <a:spcPts val="1350"/>
              </a:spcAft>
            </a:pPr>
            <a:endParaRPr lang="de-DE" altLang="de-DE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xmlns="" id="{D26955D7-3026-F44B-997A-1255CC05F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1492250"/>
            <a:ext cx="58293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de-DE">
                <a:solidFill>
                  <a:srgbClr val="000000"/>
                </a:solidFill>
                <a:ea typeface="ＭＳ Ｐゴシック" panose="020B0600070205080204" pitchFamily="34" charset="-128"/>
              </a:rPr>
              <a:t>Ziel (limited disease): 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xmlns="" id="{F8A3F34E-72EA-F743-ABE5-A98D62910796}"/>
              </a:ext>
            </a:extLst>
          </p:cNvPr>
          <p:cNvSpPr/>
          <p:nvPr/>
        </p:nvSpPr>
        <p:spPr>
          <a:xfrm>
            <a:off x="34925" y="5589588"/>
            <a:ext cx="9001125" cy="781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A0F33F2E-199E-A948-A31E-F770BB8DCF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0"/>
            <a:ext cx="7289999" cy="4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39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xmlns="" id="{F8A3F34E-72EA-F743-ABE5-A98D62910796}"/>
              </a:ext>
            </a:extLst>
          </p:cNvPr>
          <p:cNvSpPr/>
          <p:nvPr/>
        </p:nvSpPr>
        <p:spPr>
          <a:xfrm>
            <a:off x="34925" y="5589588"/>
            <a:ext cx="9001125" cy="781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AEE8B781-C460-894A-8CB6-4C9E09B15A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236000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796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xmlns="" id="{F8A3F34E-72EA-F743-ABE5-A98D62910796}"/>
              </a:ext>
            </a:extLst>
          </p:cNvPr>
          <p:cNvSpPr/>
          <p:nvPr/>
        </p:nvSpPr>
        <p:spPr>
          <a:xfrm>
            <a:off x="34925" y="5589588"/>
            <a:ext cx="9001125" cy="781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67538A6-A4D5-C348-8172-6413A20E9F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37" y="1196752"/>
            <a:ext cx="7272300" cy="48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765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hteck 1">
            <a:extLst>
              <a:ext uri="{FF2B5EF4-FFF2-40B4-BE49-F238E27FC236}">
                <a16:creationId xmlns:a16="http://schemas.microsoft.com/office/drawing/2014/main" xmlns="" id="{D40D3A27-9001-2D47-B49C-290947670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5888"/>
            <a:ext cx="5040313" cy="79216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xmlns="" id="{CB8591D7-47BC-254C-9905-CD0F0D3700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229600" cy="1143000"/>
          </a:xfrm>
          <a:effectLst>
            <a:outerShdw blurRad="50800" dist="38100" dir="2700000">
              <a:srgbClr val="000000"/>
            </a:outerShdw>
          </a:effectLst>
        </p:spPr>
        <p:txBody>
          <a:bodyPr lIns="91440" tIns="45720" rIns="91440" bIns="45720"/>
          <a:lstStyle/>
          <a:p>
            <a:pPr eaLnBrk="1" hangingPunct="1">
              <a:defRPr/>
            </a:pPr>
            <a:r>
              <a:rPr lang="de-DE" dirty="0" err="1">
                <a:ea typeface="ＭＳ Ｐゴシック" charset="0"/>
                <a:cs typeface="ＭＳ Ｐゴシック" charset="0"/>
              </a:rPr>
              <a:t>Latissimus</a:t>
            </a:r>
            <a:r>
              <a:rPr lang="de-DE" dirty="0">
                <a:ea typeface="ＭＳ Ｐゴシック" charset="0"/>
                <a:cs typeface="ＭＳ Ｐゴシック" charset="0"/>
              </a:rPr>
              <a:t> </a:t>
            </a:r>
            <a:r>
              <a:rPr lang="de-DE" dirty="0" err="1">
                <a:ea typeface="ＭＳ Ｐゴシック" charset="0"/>
                <a:cs typeface="ＭＳ Ｐゴシック" charset="0"/>
              </a:rPr>
              <a:t>dorsi</a:t>
            </a:r>
            <a:r>
              <a:rPr lang="de-DE" dirty="0">
                <a:ea typeface="ＭＳ Ｐゴシック" charset="0"/>
                <a:cs typeface="ＭＳ Ｐゴシック" charset="0"/>
              </a:rPr>
              <a:t>-Lappen</a:t>
            </a:r>
          </a:p>
        </p:txBody>
      </p:sp>
      <p:pic>
        <p:nvPicPr>
          <p:cNvPr id="75779" name="Picture 4" descr="12_1">
            <a:extLst>
              <a:ext uri="{FF2B5EF4-FFF2-40B4-BE49-F238E27FC236}">
                <a16:creationId xmlns:a16="http://schemas.microsoft.com/office/drawing/2014/main" xmlns="" id="{B1C12C6B-DA43-4542-B2D8-2B959C42C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89050"/>
            <a:ext cx="2774950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0" name="Picture 6" descr="bild4">
            <a:extLst>
              <a:ext uri="{FF2B5EF4-FFF2-40B4-BE49-F238E27FC236}">
                <a16:creationId xmlns:a16="http://schemas.microsoft.com/office/drawing/2014/main" xmlns="" id="{C323B9A6-4263-B84D-8589-1B8D0B3C7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262063"/>
            <a:ext cx="2089150" cy="277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5" descr="12_3">
            <a:extLst>
              <a:ext uri="{FF2B5EF4-FFF2-40B4-BE49-F238E27FC236}">
                <a16:creationId xmlns:a16="http://schemas.microsoft.com/office/drawing/2014/main" xmlns="" id="{7B2EC6EE-D6EA-0B4E-85DC-4BB55FD31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219200"/>
            <a:ext cx="23415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Bild 8" descr="42.JPG">
            <a:extLst>
              <a:ext uri="{FF2B5EF4-FFF2-40B4-BE49-F238E27FC236}">
                <a16:creationId xmlns:a16="http://schemas.microsoft.com/office/drawing/2014/main" xmlns="" id="{91AA1F08-9B03-0443-80D8-C2F170CE5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5588"/>
            <a:ext cx="4495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3" name="Bild 9" descr="44.JPG">
            <a:extLst>
              <a:ext uri="{FF2B5EF4-FFF2-40B4-BE49-F238E27FC236}">
                <a16:creationId xmlns:a16="http://schemas.microsoft.com/office/drawing/2014/main" xmlns="" id="{77418748-EB84-B94D-84EC-F0D634969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065588"/>
            <a:ext cx="4648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Grafik 5">
            <a:extLst>
              <a:ext uri="{FF2B5EF4-FFF2-40B4-BE49-F238E27FC236}">
                <a16:creationId xmlns:a16="http://schemas.microsoft.com/office/drawing/2014/main" xmlns="" id="{C0671F66-C41C-B443-9F0A-F306B2BD2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341438"/>
            <a:ext cx="2751138" cy="463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6" name="Grafik 7">
            <a:extLst>
              <a:ext uri="{FF2B5EF4-FFF2-40B4-BE49-F238E27FC236}">
                <a16:creationId xmlns:a16="http://schemas.microsoft.com/office/drawing/2014/main" xmlns="" id="{051D77F4-7353-9C4B-A4A7-32A0A9173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1341438"/>
            <a:ext cx="4632325" cy="463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Datumsplatzhalter 1">
            <a:extLst>
              <a:ext uri="{FF2B5EF4-FFF2-40B4-BE49-F238E27FC236}">
                <a16:creationId xmlns:a16="http://schemas.microsoft.com/office/drawing/2014/main" xmlns="" id="{170C1DC1-9FCB-2846-BBA7-31E21B485C1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C0A3B9-A259-D942-A469-BD6DAD038140}" type="datetime1">
              <a:rPr lang="de-DE" altLang="de-DE" sz="1500" smtClean="0">
                <a:solidFill>
                  <a:schemeClr val="bg1"/>
                </a:solidFill>
              </a:rPr>
              <a:pPr/>
              <a:t>28.10.2020</a:t>
            </a:fld>
            <a:endParaRPr lang="de-DE" altLang="de-DE" sz="1500">
              <a:solidFill>
                <a:schemeClr val="bg1"/>
              </a:solidFill>
            </a:endParaRPr>
          </a:p>
        </p:txBody>
      </p:sp>
      <p:sp>
        <p:nvSpPr>
          <p:cNvPr id="78850" name="Fußzeilenplatzhalter 2">
            <a:extLst>
              <a:ext uri="{FF2B5EF4-FFF2-40B4-BE49-F238E27FC236}">
                <a16:creationId xmlns:a16="http://schemas.microsoft.com/office/drawing/2014/main" xmlns="" id="{98F58871-50C9-6D44-BF24-7203A6182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500">
                <a:solidFill>
                  <a:schemeClr val="bg1"/>
                </a:solidFill>
              </a:rPr>
              <a:t>Vortragstitel, Autor, Veranstaltung</a:t>
            </a:r>
          </a:p>
        </p:txBody>
      </p:sp>
      <p:sp>
        <p:nvSpPr>
          <p:cNvPr id="78851" name="Foliennummernplatzhalter 3">
            <a:extLst>
              <a:ext uri="{FF2B5EF4-FFF2-40B4-BE49-F238E27FC236}">
                <a16:creationId xmlns:a16="http://schemas.microsoft.com/office/drawing/2014/main" xmlns="" id="{F4FD5FE1-8DDA-DE4B-943A-7C02BFEF5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500">
                <a:solidFill>
                  <a:schemeClr val="bg1"/>
                </a:solidFill>
              </a:rPr>
              <a:t>Seite </a:t>
            </a:r>
            <a:fld id="{530559A9-08FE-0D49-9FC4-CD6FE9D0AD0D}" type="slidenum">
              <a:rPr lang="de-DE" altLang="de-DE" sz="1500" smtClean="0">
                <a:solidFill>
                  <a:schemeClr val="bg1"/>
                </a:solidFill>
              </a:rPr>
              <a:pPr/>
              <a:t>45</a:t>
            </a:fld>
            <a:endParaRPr lang="de-DE" altLang="de-DE" sz="1500">
              <a:solidFill>
                <a:schemeClr val="bg1"/>
              </a:solidFill>
            </a:endParaRPr>
          </a:p>
        </p:txBody>
      </p:sp>
      <p:pic>
        <p:nvPicPr>
          <p:cNvPr id="78852" name="Grafik 5">
            <a:extLst>
              <a:ext uri="{FF2B5EF4-FFF2-40B4-BE49-F238E27FC236}">
                <a16:creationId xmlns:a16="http://schemas.microsoft.com/office/drawing/2014/main" xmlns="" id="{C6F42432-5F2A-A349-A5A8-43020A901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Datumsplatzhalter 1">
            <a:extLst>
              <a:ext uri="{FF2B5EF4-FFF2-40B4-BE49-F238E27FC236}">
                <a16:creationId xmlns:a16="http://schemas.microsoft.com/office/drawing/2014/main" xmlns="" id="{28629BE1-117A-5245-B8DB-5070815AA6E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557455-6461-2947-9505-8DF2854C5519}" type="datetime1">
              <a:rPr lang="de-DE" altLang="de-DE" sz="1500" smtClean="0">
                <a:solidFill>
                  <a:schemeClr val="bg1"/>
                </a:solidFill>
              </a:rPr>
              <a:pPr/>
              <a:t>28.10.2020</a:t>
            </a:fld>
            <a:endParaRPr lang="de-DE" altLang="de-DE" sz="1500">
              <a:solidFill>
                <a:schemeClr val="bg1"/>
              </a:solidFill>
            </a:endParaRPr>
          </a:p>
        </p:txBody>
      </p:sp>
      <p:sp>
        <p:nvSpPr>
          <p:cNvPr id="79874" name="Fußzeilenplatzhalter 2">
            <a:extLst>
              <a:ext uri="{FF2B5EF4-FFF2-40B4-BE49-F238E27FC236}">
                <a16:creationId xmlns:a16="http://schemas.microsoft.com/office/drawing/2014/main" xmlns="" id="{C64E588D-8CFC-AD45-BD50-A0244C1C5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500">
                <a:solidFill>
                  <a:schemeClr val="bg1"/>
                </a:solidFill>
              </a:rPr>
              <a:t>Vortragstitel, Autor, Veranstaltung</a:t>
            </a:r>
          </a:p>
        </p:txBody>
      </p:sp>
      <p:sp>
        <p:nvSpPr>
          <p:cNvPr id="79875" name="Foliennummernplatzhalter 3">
            <a:extLst>
              <a:ext uri="{FF2B5EF4-FFF2-40B4-BE49-F238E27FC236}">
                <a16:creationId xmlns:a16="http://schemas.microsoft.com/office/drawing/2014/main" xmlns="" id="{3F31AFB0-4537-DA44-830B-76AC448E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500">
                <a:solidFill>
                  <a:schemeClr val="bg1"/>
                </a:solidFill>
              </a:rPr>
              <a:t>Seite </a:t>
            </a:r>
            <a:fld id="{82B45FA3-14F0-3B45-8A16-BFA3431BECA5}" type="slidenum">
              <a:rPr lang="de-DE" altLang="de-DE" sz="1500" smtClean="0">
                <a:solidFill>
                  <a:schemeClr val="bg1"/>
                </a:solidFill>
              </a:rPr>
              <a:pPr/>
              <a:t>46</a:t>
            </a:fld>
            <a:endParaRPr lang="de-DE" altLang="de-DE" sz="1500">
              <a:solidFill>
                <a:schemeClr val="bg1"/>
              </a:solidFill>
            </a:endParaRPr>
          </a:p>
        </p:txBody>
      </p:sp>
      <p:pic>
        <p:nvPicPr>
          <p:cNvPr id="79876" name="Grafik 5">
            <a:extLst>
              <a:ext uri="{FF2B5EF4-FFF2-40B4-BE49-F238E27FC236}">
                <a16:creationId xmlns:a16="http://schemas.microsoft.com/office/drawing/2014/main" xmlns="" id="{957890C8-D3A7-9C4A-BBC1-1EF2EAC59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7" name="Rechteck 1">
            <a:extLst>
              <a:ext uri="{FF2B5EF4-FFF2-40B4-BE49-F238E27FC236}">
                <a16:creationId xmlns:a16="http://schemas.microsoft.com/office/drawing/2014/main" xmlns="" id="{9B9C5BBA-ADB7-0843-B15D-741E6273A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229225"/>
            <a:ext cx="1439863" cy="57626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Grafik 5">
            <a:extLst>
              <a:ext uri="{FF2B5EF4-FFF2-40B4-BE49-F238E27FC236}">
                <a16:creationId xmlns:a16="http://schemas.microsoft.com/office/drawing/2014/main" xmlns="" id="{F2C07F15-11B9-6148-A0B0-4C418BD3D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63713" y="1700213"/>
            <a:ext cx="5184775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Grafik 5">
            <a:extLst>
              <a:ext uri="{FF2B5EF4-FFF2-40B4-BE49-F238E27FC236}">
                <a16:creationId xmlns:a16="http://schemas.microsoft.com/office/drawing/2014/main" xmlns="" id="{8C7A540D-F28F-A147-96B0-D9819D588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446213" y="1931987"/>
            <a:ext cx="531495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Grafik 5">
            <a:extLst>
              <a:ext uri="{FF2B5EF4-FFF2-40B4-BE49-F238E27FC236}">
                <a16:creationId xmlns:a16="http://schemas.microsoft.com/office/drawing/2014/main" xmlns="" id="{5DAA853A-E164-B74D-8588-31D121708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046288"/>
            <a:ext cx="4437063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0" name="Grafik 7">
            <a:extLst>
              <a:ext uri="{FF2B5EF4-FFF2-40B4-BE49-F238E27FC236}">
                <a16:creationId xmlns:a16="http://schemas.microsoft.com/office/drawing/2014/main" xmlns="" id="{F959543F-7CA0-7948-BEBE-EC9891DCC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046288"/>
            <a:ext cx="4437062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Textfeld 8">
            <a:extLst>
              <a:ext uri="{FF2B5EF4-FFF2-40B4-BE49-F238E27FC236}">
                <a16:creationId xmlns:a16="http://schemas.microsoft.com/office/drawing/2014/main" xmlns="" id="{D6070C69-35FC-704F-B024-C86188C98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100" y="1225550"/>
            <a:ext cx="66452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3200"/>
              <a:t>Lymphovenöse Anastomosen (LVA)</a:t>
            </a:r>
          </a:p>
          <a:p>
            <a:endParaRPr lang="de-DE" altLang="de-DE" sz="3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327D8E9C-2ED3-794A-B1A5-9B710E936CE5}"/>
              </a:ext>
            </a:extLst>
          </p:cNvPr>
          <p:cNvSpPr/>
          <p:nvPr/>
        </p:nvSpPr>
        <p:spPr bwMode="auto">
          <a:xfrm>
            <a:off x="1187624" y="2420888"/>
            <a:ext cx="6552728" cy="194421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01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2163" name="Text Box 3">
            <a:extLst>
              <a:ext uri="{FF2B5EF4-FFF2-40B4-BE49-F238E27FC236}">
                <a16:creationId xmlns:a16="http://schemas.microsoft.com/office/drawing/2014/main" xmlns="" id="{667084BE-D685-7A43-848D-B70C396BB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1268760"/>
            <a:ext cx="5942652" cy="4651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de-DE" sz="2000" i="1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onkologisch gerechte Resektion weit im Gesunden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de-DE" sz="2000" dirty="0"/>
              <a:t>Sicherheitsabstände:</a:t>
            </a:r>
          </a:p>
          <a:p>
            <a:pPr eaLnBrk="1" hangingPunct="1">
              <a:lnSpc>
                <a:spcPct val="150000"/>
              </a:lnSpc>
              <a:defRPr/>
            </a:pPr>
            <a:endParaRPr lang="de-DE" sz="2000" dirty="0"/>
          </a:p>
          <a:p>
            <a:pPr eaLnBrk="1" hangingPunct="1">
              <a:lnSpc>
                <a:spcPct val="150000"/>
              </a:lnSpc>
              <a:defRPr/>
            </a:pPr>
            <a:r>
              <a:rPr lang="de-DE" sz="2000" dirty="0" err="1"/>
              <a:t>Kompartmentresektion</a:t>
            </a:r>
            <a:r>
              <a:rPr lang="de-DE" sz="2000" dirty="0"/>
              <a:t>- </a:t>
            </a:r>
            <a:r>
              <a:rPr lang="de-DE" sz="2000" dirty="0" err="1"/>
              <a:t>Kompartimentresektion</a:t>
            </a:r>
            <a:r>
              <a:rPr lang="de-DE" sz="2000" dirty="0"/>
              <a:t>-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de-DE" sz="2000" dirty="0"/>
              <a:t>		2 cm in die Tiefe ? &gt;1cm&gt;Zelllinie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de-DE" sz="2000" dirty="0"/>
              <a:t>		5 cm zur Seite ? &gt;1cm&gt;Zelllinie</a:t>
            </a:r>
          </a:p>
          <a:p>
            <a:pPr eaLnBrk="1" hangingPunct="1">
              <a:lnSpc>
                <a:spcPct val="150000"/>
              </a:lnSpc>
              <a:defRPr/>
            </a:pPr>
            <a:endParaRPr lang="de-DE" sz="2000" dirty="0"/>
          </a:p>
          <a:p>
            <a:pPr eaLnBrk="1" hangingPunct="1">
              <a:lnSpc>
                <a:spcPct val="150000"/>
              </a:lnSpc>
              <a:buFontTx/>
              <a:buChar char="-"/>
              <a:defRPr/>
            </a:pPr>
            <a:r>
              <a:rPr lang="de-DE" sz="2000" dirty="0"/>
              <a:t> </a:t>
            </a:r>
            <a:r>
              <a:rPr lang="de-DE" sz="2000" dirty="0" err="1"/>
              <a:t>No</a:t>
            </a:r>
            <a:r>
              <a:rPr lang="de-DE" sz="2000" dirty="0"/>
              <a:t> Touch Technik</a:t>
            </a:r>
          </a:p>
          <a:p>
            <a:pPr eaLnBrk="1" hangingPunct="1">
              <a:lnSpc>
                <a:spcPct val="150000"/>
              </a:lnSpc>
              <a:buFontTx/>
              <a:buChar char="-"/>
              <a:defRPr/>
            </a:pPr>
            <a:r>
              <a:rPr lang="de-DE" sz="2000" dirty="0"/>
              <a:t> en block-Resektion</a:t>
            </a:r>
          </a:p>
          <a:p>
            <a:pPr eaLnBrk="1" hangingPunct="1">
              <a:lnSpc>
                <a:spcPct val="150000"/>
              </a:lnSpc>
              <a:buFontTx/>
              <a:buChar char="-"/>
              <a:defRPr/>
            </a:pPr>
            <a:r>
              <a:rPr lang="de-DE" sz="2000" dirty="0"/>
              <a:t> Mitentfernung alter Drainage- und </a:t>
            </a:r>
            <a:r>
              <a:rPr lang="de-DE" sz="2000" dirty="0" err="1"/>
              <a:t>Biopsiestelle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722820020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2A8E8247-5EE5-0440-9B73-C02DD91D58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96752"/>
            <a:ext cx="340926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434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Bild 3" descr="PICT0087.JPG">
            <a:extLst>
              <a:ext uri="{FF2B5EF4-FFF2-40B4-BE49-F238E27FC236}">
                <a16:creationId xmlns:a16="http://schemas.microsoft.com/office/drawing/2014/main" xmlns="" id="{C25ADBAC-1E11-4F4E-AE6F-E2945FBE6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905000"/>
            <a:ext cx="6626225" cy="440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6" name="Textfeld 2">
            <a:extLst>
              <a:ext uri="{FF2B5EF4-FFF2-40B4-BE49-F238E27FC236}">
                <a16:creationId xmlns:a16="http://schemas.microsoft.com/office/drawing/2014/main" xmlns="" id="{560D5617-A475-0242-A29E-34FBEDD30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850" y="1125538"/>
            <a:ext cx="31623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800"/>
              <a:t>Gefäßersatz: Loop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Bild 1" descr="PICT0092.JPG">
            <a:extLst>
              <a:ext uri="{FF2B5EF4-FFF2-40B4-BE49-F238E27FC236}">
                <a16:creationId xmlns:a16="http://schemas.microsoft.com/office/drawing/2014/main" xmlns="" id="{72D9B4BC-C582-5E44-A682-5812BE93A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1125538"/>
            <a:ext cx="6877050" cy="457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F95A9EC-F1BD-6F44-8B8A-F26CFDF53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Gefäßersatz: Loop</a:t>
            </a:r>
          </a:p>
        </p:txBody>
      </p:sp>
      <p:pic>
        <p:nvPicPr>
          <p:cNvPr id="3" name="P1000875 2">
            <a:hlinkClick r:id="" action="ppaction://media"/>
            <a:extLst>
              <a:ext uri="{FF2B5EF4-FFF2-40B4-BE49-F238E27FC236}">
                <a16:creationId xmlns:a16="http://schemas.microsoft.com/office/drawing/2014/main" xmlns="" id="{8B21AB95-E7BD-504A-870C-87924D5FE6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24744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Bild 4" descr="PICT0098.JPG">
            <a:extLst>
              <a:ext uri="{FF2B5EF4-FFF2-40B4-BE49-F238E27FC236}">
                <a16:creationId xmlns:a16="http://schemas.microsoft.com/office/drawing/2014/main" xmlns="" id="{17707D61-5C15-3240-A456-DDFCA2AE8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044700" y="2066926"/>
            <a:ext cx="476567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3">
            <a:extLst>
              <a:ext uri="{FF2B5EF4-FFF2-40B4-BE49-F238E27FC236}">
                <a16:creationId xmlns:a16="http://schemas.microsoft.com/office/drawing/2014/main" xmlns="" id="{C76EA1E5-28C0-7A4E-9147-F53E8C61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1374775"/>
            <a:ext cx="4200525" cy="381000"/>
          </a:xfrm>
        </p:spPr>
        <p:txBody>
          <a:bodyPr/>
          <a:lstStyle/>
          <a:p>
            <a:pPr>
              <a:defRPr/>
            </a:pPr>
            <a:r>
              <a:rPr lang="de-DE" sz="2400" dirty="0"/>
              <a:t>Streckerinsuffizienz im Sprunggelenk</a:t>
            </a:r>
          </a:p>
        </p:txBody>
      </p:sp>
      <p:sp>
        <p:nvSpPr>
          <p:cNvPr id="35843" name="Inhaltsplatzhalter 4">
            <a:extLst>
              <a:ext uri="{FF2B5EF4-FFF2-40B4-BE49-F238E27FC236}">
                <a16:creationId xmlns:a16="http://schemas.microsoft.com/office/drawing/2014/main" xmlns="" id="{5B9EFC94-76F6-234F-B25F-5D3444787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0" y="2708275"/>
            <a:ext cx="8191500" cy="3616325"/>
          </a:xfrm>
        </p:spPr>
        <p:txBody>
          <a:bodyPr/>
          <a:lstStyle/>
          <a:p>
            <a:pPr>
              <a:lnSpc>
                <a:spcPct val="105000"/>
              </a:lnSpc>
              <a:buClr>
                <a:srgbClr val="004994"/>
              </a:buClr>
              <a:buSzPct val="60000"/>
              <a:defRPr/>
            </a:pPr>
            <a:r>
              <a:rPr lang="de-DE" dirty="0">
                <a:solidFill>
                  <a:srgbClr val="004994"/>
                </a:solidFill>
                <a:latin typeface="Arial Unicode MS" charset="0"/>
              </a:rPr>
              <a:t> Gangunsicherheit</a:t>
            </a:r>
          </a:p>
          <a:p>
            <a:pPr>
              <a:lnSpc>
                <a:spcPct val="105000"/>
              </a:lnSpc>
              <a:buClr>
                <a:srgbClr val="004994"/>
              </a:buClr>
              <a:buSzPct val="60000"/>
              <a:defRPr/>
            </a:pPr>
            <a:r>
              <a:rPr lang="de-DE" dirty="0">
                <a:solidFill>
                  <a:srgbClr val="004994"/>
                </a:solidFill>
                <a:latin typeface="Arial Unicode MS" charset="0"/>
              </a:rPr>
              <a:t> Sturzfrequenz +</a:t>
            </a:r>
          </a:p>
          <a:p>
            <a:pPr>
              <a:lnSpc>
                <a:spcPct val="105000"/>
              </a:lnSpc>
              <a:buClr>
                <a:srgbClr val="004994"/>
              </a:buClr>
              <a:buSzPct val="60000"/>
              <a:defRPr/>
            </a:pPr>
            <a:r>
              <a:rPr lang="de-DE" dirty="0">
                <a:solidFill>
                  <a:srgbClr val="004994"/>
                </a:solidFill>
                <a:latin typeface="Arial Unicode MS" charset="0"/>
              </a:rPr>
              <a:t> Treppengehen -</a:t>
            </a:r>
          </a:p>
          <a:p>
            <a:pPr>
              <a:lnSpc>
                <a:spcPct val="105000"/>
              </a:lnSpc>
              <a:buClr>
                <a:srgbClr val="004994"/>
              </a:buClr>
              <a:buSzPct val="60000"/>
              <a:defRPr/>
            </a:pPr>
            <a:endParaRPr lang="de-DE" dirty="0">
              <a:solidFill>
                <a:srgbClr val="004994"/>
              </a:solidFill>
              <a:latin typeface="Arial Unicode MS" charset="0"/>
            </a:endParaRPr>
          </a:p>
          <a:p>
            <a:pPr>
              <a:lnSpc>
                <a:spcPct val="105000"/>
              </a:lnSpc>
              <a:buClr>
                <a:srgbClr val="004994"/>
              </a:buClr>
              <a:buSzPct val="60000"/>
              <a:defRPr/>
            </a:pPr>
            <a:r>
              <a:rPr lang="de-DE" dirty="0">
                <a:solidFill>
                  <a:srgbClr val="004994"/>
                </a:solidFill>
                <a:latin typeface="Arial Unicode MS" charset="0"/>
              </a:rPr>
              <a:t> </a:t>
            </a:r>
            <a:r>
              <a:rPr lang="de-DE" dirty="0" err="1">
                <a:solidFill>
                  <a:srgbClr val="004994"/>
                </a:solidFill>
                <a:latin typeface="Arial Unicode MS" charset="0"/>
              </a:rPr>
              <a:t>sek.</a:t>
            </a:r>
            <a:r>
              <a:rPr lang="de-DE" dirty="0">
                <a:solidFill>
                  <a:srgbClr val="004994"/>
                </a:solidFill>
                <a:latin typeface="Arial Unicode MS" charset="0"/>
              </a:rPr>
              <a:t> </a:t>
            </a:r>
            <a:r>
              <a:rPr lang="de-DE" dirty="0" err="1">
                <a:solidFill>
                  <a:srgbClr val="004994"/>
                </a:solidFill>
                <a:latin typeface="Arial Unicode MS" charset="0"/>
              </a:rPr>
              <a:t>muskuloskelettale</a:t>
            </a:r>
            <a:r>
              <a:rPr lang="de-DE" dirty="0">
                <a:solidFill>
                  <a:srgbClr val="004994"/>
                </a:solidFill>
                <a:latin typeface="Arial Unicode MS" charset="0"/>
              </a:rPr>
              <a:t> Fehlbelastung</a:t>
            </a:r>
          </a:p>
          <a:p>
            <a:pPr>
              <a:lnSpc>
                <a:spcPct val="105000"/>
              </a:lnSpc>
              <a:buClr>
                <a:srgbClr val="004994"/>
              </a:buClr>
              <a:buSzPct val="60000"/>
              <a:defRPr/>
            </a:pPr>
            <a:r>
              <a:rPr lang="de-DE" dirty="0">
                <a:solidFill>
                  <a:srgbClr val="004994"/>
                </a:solidFill>
                <a:latin typeface="Arial Unicode MS" charset="0"/>
              </a:rPr>
              <a:t>	</a:t>
            </a:r>
          </a:p>
          <a:p>
            <a:pPr>
              <a:lnSpc>
                <a:spcPct val="105000"/>
              </a:lnSpc>
              <a:buClr>
                <a:srgbClr val="004994"/>
              </a:buClr>
              <a:buSzPct val="60000"/>
              <a:defRPr/>
            </a:pPr>
            <a:r>
              <a:rPr lang="de-DE" dirty="0">
                <a:solidFill>
                  <a:srgbClr val="004994"/>
                </a:solidFill>
                <a:latin typeface="Arial Unicode MS" charset="0"/>
              </a:rPr>
              <a:t>		- „</a:t>
            </a:r>
            <a:r>
              <a:rPr lang="de-DE" dirty="0" err="1">
                <a:solidFill>
                  <a:srgbClr val="004994"/>
                </a:solidFill>
                <a:latin typeface="Arial Unicode MS" charset="0"/>
              </a:rPr>
              <a:t>Steppergang</a:t>
            </a:r>
            <a:r>
              <a:rPr lang="de-DE" dirty="0">
                <a:solidFill>
                  <a:srgbClr val="004994"/>
                </a:solidFill>
                <a:latin typeface="Arial Unicode MS" charset="0"/>
              </a:rPr>
              <a:t>“</a:t>
            </a:r>
          </a:p>
          <a:p>
            <a:pPr>
              <a:defRPr/>
            </a:pPr>
            <a:endParaRPr lang="de-DE" dirty="0"/>
          </a:p>
        </p:txBody>
      </p:sp>
      <p:pic>
        <p:nvPicPr>
          <p:cNvPr id="96259" name="Bild 3" descr="Steppergang.png">
            <a:extLst>
              <a:ext uri="{FF2B5EF4-FFF2-40B4-BE49-F238E27FC236}">
                <a16:creationId xmlns:a16="http://schemas.microsoft.com/office/drawing/2014/main" xmlns="" id="{D733B809-37E0-5D4B-AA0E-D9FC618CD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196975"/>
            <a:ext cx="3048000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hteck 1">
            <a:extLst>
              <a:ext uri="{FF2B5EF4-FFF2-40B4-BE49-F238E27FC236}">
                <a16:creationId xmlns:a16="http://schemas.microsoft.com/office/drawing/2014/main" xmlns="" id="{067A188C-A6F0-0745-8BB8-1E077B96B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5888"/>
            <a:ext cx="3889375" cy="79216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83970" name="Titel 1">
            <a:extLst>
              <a:ext uri="{FF2B5EF4-FFF2-40B4-BE49-F238E27FC236}">
                <a16:creationId xmlns:a16="http://schemas.microsoft.com/office/drawing/2014/main" xmlns="" id="{0D5C84FB-D8D5-7D41-BA13-12C9A6A72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215900"/>
            <a:ext cx="3276600" cy="53975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Steigbügelplastik</a:t>
            </a:r>
          </a:p>
        </p:txBody>
      </p:sp>
      <p:pic>
        <p:nvPicPr>
          <p:cNvPr id="98307" name="Picture 4" descr="10">
            <a:extLst>
              <a:ext uri="{FF2B5EF4-FFF2-40B4-BE49-F238E27FC236}">
                <a16:creationId xmlns:a16="http://schemas.microsoft.com/office/drawing/2014/main" xmlns="" id="{1D4024E1-8B8B-2D4E-ACA2-61358BAC2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43000"/>
            <a:ext cx="7780338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921E9CD7-8444-8745-A101-1E8F0A7A3972}"/>
              </a:ext>
            </a:extLst>
          </p:cNvPr>
          <p:cNvSpPr/>
          <p:nvPr/>
        </p:nvSpPr>
        <p:spPr>
          <a:xfrm>
            <a:off x="0" y="981075"/>
            <a:ext cx="9109075" cy="5400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0354" name="Rechteck 4">
            <a:extLst>
              <a:ext uri="{FF2B5EF4-FFF2-40B4-BE49-F238E27FC236}">
                <a16:creationId xmlns:a16="http://schemas.microsoft.com/office/drawing/2014/main" xmlns="" id="{00653D04-385A-E74A-8851-C05020FD7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pic>
        <p:nvPicPr>
          <p:cNvPr id="100355" name="Picture 3" descr="D:\Eigene Dateien (sicher)\Projekte\Steigbügelplastik\Poster\OPtibpost.jpg">
            <a:extLst>
              <a:ext uri="{FF2B5EF4-FFF2-40B4-BE49-F238E27FC236}">
                <a16:creationId xmlns:a16="http://schemas.microsoft.com/office/drawing/2014/main" xmlns="" id="{62AE33D4-996E-BB4E-8A26-92EA4B456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422433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6" name="Picture 6" descr="D:\Eigene Dateien (sicher)\Projekte\Steigbügelplastik\Poster\OPtibant.jpg">
            <a:extLst>
              <a:ext uri="{FF2B5EF4-FFF2-40B4-BE49-F238E27FC236}">
                <a16:creationId xmlns:a16="http://schemas.microsoft.com/office/drawing/2014/main" xmlns="" id="{9C19F23C-E0FD-0342-A8C5-F4CAB8AEA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00438"/>
            <a:ext cx="422433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Picture 7" descr="D:\Eigene Dateien (sicher)\Projekte\Steigbügelplastik\Poster\OPtibanpostper.jpg">
            <a:extLst>
              <a:ext uri="{FF2B5EF4-FFF2-40B4-BE49-F238E27FC236}">
                <a16:creationId xmlns:a16="http://schemas.microsoft.com/office/drawing/2014/main" xmlns="" id="{0C65EDF6-4F2F-5748-90B7-E55489C3B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3" y="260350"/>
            <a:ext cx="422592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8" name="Picture 8" descr="D:\Eigene Dateien (sicher)\Projekte\Steigbügelplastik\Poster\OPSehnennaht.jpg">
            <a:extLst>
              <a:ext uri="{FF2B5EF4-FFF2-40B4-BE49-F238E27FC236}">
                <a16:creationId xmlns:a16="http://schemas.microsoft.com/office/drawing/2014/main" xmlns="" id="{949711E1-AFD7-0D48-A2A8-5FC32E319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3" y="3500438"/>
            <a:ext cx="4224337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Datumsplatzhalter 3">
            <a:extLst>
              <a:ext uri="{FF2B5EF4-FFF2-40B4-BE49-F238E27FC236}">
                <a16:creationId xmlns:a16="http://schemas.microsoft.com/office/drawing/2014/main" xmlns="" id="{F7929907-FBE4-694F-98FF-54030189B4A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6D3A722-6038-1747-8DB0-9687BD69E077}" type="datetime1">
              <a:rPr lang="de-DE" altLang="de-DE" sz="1500" smtClean="0">
                <a:solidFill>
                  <a:schemeClr val="bg1"/>
                </a:solidFill>
              </a:rPr>
              <a:pPr/>
              <a:t>28.10.2020</a:t>
            </a:fld>
            <a:endParaRPr lang="de-DE" altLang="de-DE" sz="1500">
              <a:solidFill>
                <a:schemeClr val="bg1"/>
              </a:solidFill>
            </a:endParaRPr>
          </a:p>
        </p:txBody>
      </p:sp>
      <p:sp>
        <p:nvSpPr>
          <p:cNvPr id="102402" name="Fußzeilenplatzhalter 4">
            <a:extLst>
              <a:ext uri="{FF2B5EF4-FFF2-40B4-BE49-F238E27FC236}">
                <a16:creationId xmlns:a16="http://schemas.microsoft.com/office/drawing/2014/main" xmlns="" id="{25067CDD-795C-0A4F-B850-FFAE6967D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500">
                <a:solidFill>
                  <a:schemeClr val="bg1"/>
                </a:solidFill>
              </a:rPr>
              <a:t>Vortragstitel, Autor, Veranstaltung</a:t>
            </a:r>
          </a:p>
        </p:txBody>
      </p:sp>
      <p:sp>
        <p:nvSpPr>
          <p:cNvPr id="102403" name="Foliennummernplatzhalter 5">
            <a:extLst>
              <a:ext uri="{FF2B5EF4-FFF2-40B4-BE49-F238E27FC236}">
                <a16:creationId xmlns:a16="http://schemas.microsoft.com/office/drawing/2014/main" xmlns="" id="{A0FEF251-1FD0-A645-99B3-57FE9034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1688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500">
                <a:solidFill>
                  <a:schemeClr val="bg1"/>
                </a:solidFill>
              </a:rPr>
              <a:t>Seite </a:t>
            </a:r>
            <a:fld id="{71A7AFE6-CE46-624C-8B02-B807FC5F0A1A}" type="slidenum">
              <a:rPr lang="de-DE" altLang="de-DE" sz="1500" smtClean="0">
                <a:solidFill>
                  <a:schemeClr val="bg1"/>
                </a:solidFill>
              </a:rPr>
              <a:pPr/>
              <a:t>58</a:t>
            </a:fld>
            <a:endParaRPr lang="de-DE" altLang="de-DE" sz="1500">
              <a:solidFill>
                <a:schemeClr val="bg1"/>
              </a:solidFill>
            </a:endParaRPr>
          </a:p>
        </p:txBody>
      </p:sp>
      <p:pic>
        <p:nvPicPr>
          <p:cNvPr id="102404" name="Grafik 7">
            <a:extLst>
              <a:ext uri="{FF2B5EF4-FFF2-40B4-BE49-F238E27FC236}">
                <a16:creationId xmlns:a16="http://schemas.microsoft.com/office/drawing/2014/main" xmlns="" id="{A3ABFAE0-7D0D-7944-87F0-CF48679B6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1010510 2">
            <a:hlinkClick r:id="" action="ppaction://media"/>
            <a:extLst>
              <a:ext uri="{FF2B5EF4-FFF2-40B4-BE49-F238E27FC236}">
                <a16:creationId xmlns:a16="http://schemas.microsoft.com/office/drawing/2014/main" xmlns="" id="{0A2862E3-CFA3-4B46-9D44-C55632677B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177" y="1124744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xmlns="" id="{4EDC278B-43EA-B442-997A-F029EA38111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33475"/>
            <a:ext cx="8229600" cy="1143000"/>
          </a:xfrm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Surgical Margins in Sarcoma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xmlns="" id="{343259D6-6290-4C48-A04E-21BDC04F76A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988840"/>
            <a:ext cx="8458200" cy="4413250"/>
          </a:xfrm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- „</a:t>
            </a:r>
            <a:r>
              <a:rPr lang="de-DE" dirty="0" err="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Compartmental</a:t>
            </a:r>
            <a:r>
              <a:rPr lang="de-DE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Resection</a:t>
            </a:r>
            <a:r>
              <a:rPr lang="de-DE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necessary</a:t>
            </a:r>
            <a:r>
              <a:rPr lang="ja-JP" altLang="de-DE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“</a:t>
            </a:r>
            <a:endParaRPr lang="de-DE" altLang="ja-JP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de-DE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	Simon 1928</a:t>
            </a:r>
          </a:p>
          <a:p>
            <a:pPr>
              <a:defRPr/>
            </a:pPr>
            <a:endParaRPr lang="de-DE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de-DE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- „Wide </a:t>
            </a:r>
            <a:r>
              <a:rPr lang="de-DE" dirty="0" err="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Excision</a:t>
            </a:r>
            <a:r>
              <a:rPr lang="de-DE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sufficient</a:t>
            </a:r>
            <a:r>
              <a:rPr lang="ja-JP" altLang="de-DE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“</a:t>
            </a:r>
            <a:r>
              <a:rPr lang="de-DE" altLang="ja-JP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defRPr/>
            </a:pPr>
            <a:r>
              <a:rPr lang="de-DE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	</a:t>
            </a:r>
            <a:r>
              <a:rPr lang="de-DE" dirty="0" err="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Amunatequi</a:t>
            </a:r>
            <a:r>
              <a:rPr lang="de-DE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 1913</a:t>
            </a:r>
          </a:p>
          <a:p>
            <a:pPr>
              <a:defRPr/>
            </a:pPr>
            <a:endParaRPr lang="de-DE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  <a:defRPr/>
            </a:pPr>
            <a:endParaRPr lang="de-DE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63491" name="Picture 2" descr="03">
            <a:extLst>
              <a:ext uri="{FF2B5EF4-FFF2-40B4-BE49-F238E27FC236}">
                <a16:creationId xmlns:a16="http://schemas.microsoft.com/office/drawing/2014/main" xmlns="" id="{1C6D2578-FC18-5B4F-8FB0-8C63EB432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573463"/>
            <a:ext cx="1620837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Text Box 4">
            <a:extLst>
              <a:ext uri="{FF2B5EF4-FFF2-40B4-BE49-F238E27FC236}">
                <a16:creationId xmlns:a16="http://schemas.microsoft.com/office/drawing/2014/main" xmlns="" id="{81396A04-A7FF-3340-9F28-F43A313A5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2743200"/>
            <a:ext cx="298132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de-DE" altLang="de-DE" sz="1400">
                <a:solidFill>
                  <a:srgbClr val="000000"/>
                </a:solidFill>
                <a:ea typeface="ＭＳ Ｐゴシック" panose="020B0600070205080204" pitchFamily="34" charset="-128"/>
              </a:rPr>
              <a:t>„Beschreibung einer sarkomatösen </a:t>
            </a:r>
          </a:p>
          <a:p>
            <a:pPr algn="ctr" eaLnBrk="1" hangingPunct="1">
              <a:spcBef>
                <a:spcPct val="0"/>
              </a:spcBef>
            </a:pPr>
            <a:r>
              <a:rPr lang="de-DE" altLang="de-DE" sz="1400">
                <a:solidFill>
                  <a:srgbClr val="000000"/>
                </a:solidFill>
                <a:ea typeface="ＭＳ Ｐゴシック" panose="020B0600070205080204" pitchFamily="34" charset="-128"/>
              </a:rPr>
              <a:t>Hautentartung am Skrotum</a:t>
            </a:r>
            <a:r>
              <a:rPr lang="ja-JP" altLang="de-DE" sz="1400">
                <a:solidFill>
                  <a:srgbClr val="000000"/>
                </a:solidFill>
                <a:ea typeface="ＭＳ Ｐゴシック" panose="020B0600070205080204" pitchFamily="34" charset="-128"/>
              </a:rPr>
              <a:t>“</a:t>
            </a:r>
            <a:endParaRPr lang="de-DE" altLang="ja-JP" sz="140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</a:pPr>
            <a:r>
              <a:rPr lang="de-DE" altLang="de-DE" sz="1400">
                <a:solidFill>
                  <a:srgbClr val="000000"/>
                </a:solidFill>
                <a:ea typeface="ＭＳ Ｐゴシック" panose="020B0600070205080204" pitchFamily="34" charset="-128"/>
              </a:rPr>
              <a:t>(Stadler, 1853)</a:t>
            </a:r>
          </a:p>
        </p:txBody>
      </p:sp>
    </p:spTree>
    <p:extLst>
      <p:ext uri="{BB962C8B-B14F-4D97-AF65-F5344CB8AC3E}">
        <p14:creationId xmlns:p14="http://schemas.microsoft.com/office/powerpoint/2010/main" val="36513618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yer 22">
            <a:hlinkClick r:id="" action="ppaction://media"/>
            <a:extLst>
              <a:ext uri="{FF2B5EF4-FFF2-40B4-BE49-F238E27FC236}">
                <a16:creationId xmlns:a16="http://schemas.microsoft.com/office/drawing/2014/main" xmlns="" id="{6832B97D-B1B8-CE4B-9B17-FC6CA1BCE6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2132856"/>
            <a:ext cx="4032448" cy="3024336"/>
          </a:xfrm>
          <a:prstGeom prst="rect">
            <a:avLst/>
          </a:prstGeom>
        </p:spPr>
      </p:pic>
      <p:pic>
        <p:nvPicPr>
          <p:cNvPr id="5" name="meyer 21">
            <a:hlinkClick r:id="" action="ppaction://media"/>
            <a:extLst>
              <a:ext uri="{FF2B5EF4-FFF2-40B4-BE49-F238E27FC236}">
                <a16:creationId xmlns:a16="http://schemas.microsoft.com/office/drawing/2014/main" xmlns="" id="{D3383146-8D25-4A48-B4D5-15BD36C8648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99992" y="2078849"/>
            <a:ext cx="4104456" cy="30783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2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8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>
            <a:extLst>
              <a:ext uri="{FF2B5EF4-FFF2-40B4-BE49-F238E27FC236}">
                <a16:creationId xmlns:a16="http://schemas.microsoft.com/office/drawing/2014/main" xmlns="" id="{8C544730-E5C8-184C-BF52-D38F2D7F86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6998" y="2169404"/>
            <a:ext cx="7334200" cy="2326791"/>
          </a:xfrm>
        </p:spPr>
        <p:txBody>
          <a:bodyPr/>
          <a:lstStyle/>
          <a:p>
            <a:pPr>
              <a:defRPr/>
            </a:pPr>
            <a:r>
              <a:rPr lang="de-DE" altLang="de-DE" sz="2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- sehr dünner Weichteilmantel streckseitig</a:t>
            </a:r>
          </a:p>
          <a:p>
            <a:pPr>
              <a:defRPr/>
            </a:pPr>
            <a:r>
              <a:rPr lang="de-DE" altLang="de-DE" sz="2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- spezielle Pufferzonen zur Druckverteilung in der Fußsohle</a:t>
            </a:r>
          </a:p>
          <a:p>
            <a:pPr>
              <a:defRPr/>
            </a:pPr>
            <a:endParaRPr lang="de-DE" altLang="de-DE" sz="2800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07522" name="Picture 4">
            <a:extLst>
              <a:ext uri="{FF2B5EF4-FFF2-40B4-BE49-F238E27FC236}">
                <a16:creationId xmlns:a16="http://schemas.microsoft.com/office/drawing/2014/main" xmlns="" id="{A32FAC0E-ECF9-C040-8C25-05C763C2B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1387475"/>
            <a:ext cx="1184275" cy="443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3" name="Picture 5">
            <a:extLst>
              <a:ext uri="{FF2B5EF4-FFF2-40B4-BE49-F238E27FC236}">
                <a16:creationId xmlns:a16="http://schemas.microsoft.com/office/drawing/2014/main" xmlns="" id="{258C340C-A1CB-E24C-900F-1D41CEABE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861048"/>
            <a:ext cx="2853680" cy="181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FD13840B-2955-674D-9F78-301487167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19672" y="112474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dirty="0"/>
              <a:t>Untere Extremität: Fuß</a:t>
            </a:r>
          </a:p>
        </p:txBody>
      </p:sp>
    </p:spTree>
  </p:cSld>
  <p:clrMapOvr>
    <a:masterClrMapping/>
  </p:clrMapOvr>
  <p:transition spd="slow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>
            <a:extLst>
              <a:ext uri="{FF2B5EF4-FFF2-40B4-BE49-F238E27FC236}">
                <a16:creationId xmlns:a16="http://schemas.microsoft.com/office/drawing/2014/main" xmlns="" id="{5302C0CE-7639-1941-8AB2-17B34B0040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3713" y="1335088"/>
            <a:ext cx="8191500" cy="539750"/>
          </a:xfrm>
          <a:effectLst>
            <a:outerShdw blurRad="50800" dist="38100" dir="2700000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r>
              <a:rPr lang="de-DE" altLang="de-DE" dirty="0">
                <a:solidFill>
                  <a:schemeClr val="bg2"/>
                </a:solidFill>
                <a:ea typeface="ＭＳ Ｐゴシック" panose="020B0600070205080204" pitchFamily="34" charset="-128"/>
              </a:rPr>
              <a:t>Sohlenarchitektur</a:t>
            </a:r>
          </a:p>
        </p:txBody>
      </p:sp>
      <p:sp>
        <p:nvSpPr>
          <p:cNvPr id="62466" name="Rectangle 3">
            <a:extLst>
              <a:ext uri="{FF2B5EF4-FFF2-40B4-BE49-F238E27FC236}">
                <a16:creationId xmlns:a16="http://schemas.microsoft.com/office/drawing/2014/main" xmlns="" id="{6D500CE3-BD84-BF4E-AAD3-802147558D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7988" y="2157413"/>
            <a:ext cx="6019800" cy="2971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de-DE" altLang="de-DE" sz="32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Bindegewebssepten</a:t>
            </a:r>
            <a:r>
              <a:rPr lang="de-DE" altLang="de-DE" sz="32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, die einzelne, fettgefüllte Kammern mit den tiefen Strukturen fest verbinden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32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Faserzüge unterstützen die Gewölbearchitektur des Fußes</a:t>
            </a:r>
          </a:p>
        </p:txBody>
      </p:sp>
      <p:pic>
        <p:nvPicPr>
          <p:cNvPr id="109571" name="Picture 4">
            <a:extLst>
              <a:ext uri="{FF2B5EF4-FFF2-40B4-BE49-F238E27FC236}">
                <a16:creationId xmlns:a16="http://schemas.microsoft.com/office/drawing/2014/main" xmlns="" id="{3C5810AF-F90D-9F41-9FEA-F280BC1EC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788" y="1052513"/>
            <a:ext cx="2268537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7" name="Picture 5" descr="1003160">
            <a:extLst>
              <a:ext uri="{FF2B5EF4-FFF2-40B4-BE49-F238E27FC236}">
                <a16:creationId xmlns:a16="http://schemas.microsoft.com/office/drawing/2014/main" xmlns="" id="{78300128-11EF-A849-B3F9-0EEE5E6D8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3575"/>
            <a:ext cx="3052763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18" name="Picture 6" descr="1005683">
            <a:extLst>
              <a:ext uri="{FF2B5EF4-FFF2-40B4-BE49-F238E27FC236}">
                <a16:creationId xmlns:a16="http://schemas.microsoft.com/office/drawing/2014/main" xmlns="" id="{C120A9A4-8473-B745-AD4C-889983A57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2667000" cy="2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19" name="Picture 7" descr="1013845">
            <a:extLst>
              <a:ext uri="{FF2B5EF4-FFF2-40B4-BE49-F238E27FC236}">
                <a16:creationId xmlns:a16="http://schemas.microsoft.com/office/drawing/2014/main" xmlns="" id="{AF893E5B-87A4-E346-A3D3-FB197F7C6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667000"/>
            <a:ext cx="2032000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0" name="Picture 8" descr="1019967">
            <a:extLst>
              <a:ext uri="{FF2B5EF4-FFF2-40B4-BE49-F238E27FC236}">
                <a16:creationId xmlns:a16="http://schemas.microsoft.com/office/drawing/2014/main" xmlns="" id="{F08E18A4-8913-A046-8442-596E9A65B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876800"/>
            <a:ext cx="236696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Picture 9" descr="1013832">
            <a:extLst>
              <a:ext uri="{FF2B5EF4-FFF2-40B4-BE49-F238E27FC236}">
                <a16:creationId xmlns:a16="http://schemas.microsoft.com/office/drawing/2014/main" xmlns="" id="{76CEC4C9-AA36-724B-89CF-56899AD00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67000"/>
            <a:ext cx="2895600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2" name="Picture 10" descr="1032723">
            <a:extLst>
              <a:ext uri="{FF2B5EF4-FFF2-40B4-BE49-F238E27FC236}">
                <a16:creationId xmlns:a16="http://schemas.microsoft.com/office/drawing/2014/main" xmlns="" id="{C7742ABD-4C45-F54D-A771-FDCFCDBF7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659313"/>
            <a:ext cx="2779713" cy="219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3" name="Picture 11" descr="1019965">
            <a:extLst>
              <a:ext uri="{FF2B5EF4-FFF2-40B4-BE49-F238E27FC236}">
                <a16:creationId xmlns:a16="http://schemas.microsoft.com/office/drawing/2014/main" xmlns="" id="{06E4F984-FDE9-BC4E-B345-46F35C66A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838" y="2667000"/>
            <a:ext cx="1681162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4" name="Picture 12" descr="1021672">
            <a:extLst>
              <a:ext uri="{FF2B5EF4-FFF2-40B4-BE49-F238E27FC236}">
                <a16:creationId xmlns:a16="http://schemas.microsoft.com/office/drawing/2014/main" xmlns="" id="{6A9D58F9-2632-5A4E-B655-BBF234502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038" y="3962400"/>
            <a:ext cx="2366962" cy="18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8" name="Rectangle 3">
            <a:extLst>
              <a:ext uri="{FF2B5EF4-FFF2-40B4-BE49-F238E27FC236}">
                <a16:creationId xmlns:a16="http://schemas.microsoft.com/office/drawing/2014/main" xmlns="" id="{9945675F-DC28-F942-A4D0-C83DCF93AD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25550"/>
            <a:ext cx="7772400" cy="110807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de-DE" altLang="de-DE" sz="1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Muskellappen oft zu mächtig -&gt; viele Folgeoperationen und schwierige Schuhversorgung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1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Ulzerationen bei </a:t>
            </a:r>
            <a:r>
              <a:rPr lang="de-DE" altLang="de-DE" sz="18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Asensibilität</a:t>
            </a:r>
            <a:r>
              <a:rPr lang="de-DE" altLang="de-DE" sz="1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oft unvermeidbar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18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Pseudobursaentstehung</a:t>
            </a:r>
            <a:endParaRPr lang="de-DE" altLang="de-DE" sz="1800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nhaltsplatzhalter 4" descr="image[1].jpeg">
            <a:extLst>
              <a:ext uri="{FF2B5EF4-FFF2-40B4-BE49-F238E27FC236}">
                <a16:creationId xmlns:a16="http://schemas.microsoft.com/office/drawing/2014/main" xmlns="" id="{060CEB88-9548-3A41-A09E-151519E07A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994026" y="2022475"/>
            <a:ext cx="3187700" cy="1393825"/>
          </a:xfrm>
        </p:spPr>
      </p:pic>
      <p:pic>
        <p:nvPicPr>
          <p:cNvPr id="113666" name="Bild 3" descr="image Kopie.jpeg">
            <a:extLst>
              <a:ext uri="{FF2B5EF4-FFF2-40B4-BE49-F238E27FC236}">
                <a16:creationId xmlns:a16="http://schemas.microsoft.com/office/drawing/2014/main" xmlns="" id="{087E0CFF-8409-4B4D-915B-E67D400B5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302000" y="4487863"/>
            <a:ext cx="2393950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7" name="Inhaltsplatzhalter 6" descr="P1080077.JPG">
            <a:extLst>
              <a:ext uri="{FF2B5EF4-FFF2-40B4-BE49-F238E27FC236}">
                <a16:creationId xmlns:a16="http://schemas.microsoft.com/office/drawing/2014/main" xmlns="" id="{43A12037-78AF-5047-BE8B-3CCC845D4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84931" y="2023269"/>
            <a:ext cx="3187700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8" name="Bild 9" descr="P1080076.JPG">
            <a:extLst>
              <a:ext uri="{FF2B5EF4-FFF2-40B4-BE49-F238E27FC236}">
                <a16:creationId xmlns:a16="http://schemas.microsoft.com/office/drawing/2014/main" xmlns="" id="{79AB985D-B780-2940-BF31-2A04239E2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4487863"/>
            <a:ext cx="2389187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9" name="Bild 2" descr="P1100945.JPG">
            <a:extLst>
              <a:ext uri="{FF2B5EF4-FFF2-40B4-BE49-F238E27FC236}">
                <a16:creationId xmlns:a16="http://schemas.microsoft.com/office/drawing/2014/main" xmlns="" id="{090A16EF-6024-1F4A-A877-23C799310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5753101" y="1524000"/>
            <a:ext cx="318770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0" name="Bild 3" descr="P1100947.JPG">
            <a:extLst>
              <a:ext uri="{FF2B5EF4-FFF2-40B4-BE49-F238E27FC236}">
                <a16:creationId xmlns:a16="http://schemas.microsoft.com/office/drawing/2014/main" xmlns="" id="{1F3EF121-13C8-FB4C-890D-422101926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563" y="4487863"/>
            <a:ext cx="2387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ext Box 3">
            <a:extLst>
              <a:ext uri="{FF2B5EF4-FFF2-40B4-BE49-F238E27FC236}">
                <a16:creationId xmlns:a16="http://schemas.microsoft.com/office/drawing/2014/main" xmlns="" id="{BEF2666A-0634-904F-ABA9-1070AFFCB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1340768"/>
            <a:ext cx="2425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de-DE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Schlußfolgerung</a:t>
            </a:r>
            <a:endParaRPr lang="de-DE" altLang="de-DE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18786" name="Text Box 3">
            <a:extLst>
              <a:ext uri="{FF2B5EF4-FFF2-40B4-BE49-F238E27FC236}">
                <a16:creationId xmlns:a16="http://schemas.microsoft.com/office/drawing/2014/main" xmlns="" id="{BB7F55E8-E593-5F47-A0A8-675F1D008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628775"/>
            <a:ext cx="762000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555555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994"/>
              </a:buClr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rgbClr val="555555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555555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de-DE" altLang="de-DE">
                <a:solidFill>
                  <a:schemeClr val="tx1"/>
                </a:solidFill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FontTx/>
              <a:buChar char="-"/>
            </a:pPr>
            <a:r>
              <a:rPr lang="de-DE" altLang="de-DE">
                <a:solidFill>
                  <a:schemeClr val="tx1"/>
                </a:solidFill>
                <a:ea typeface="ＭＳ Ｐゴシック" panose="020B0600070205080204" pitchFamily="34" charset="-128"/>
              </a:rPr>
              <a:t>R0-Resektion grundsätzlich erforderlich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FontTx/>
              <a:buChar char="-"/>
            </a:pPr>
            <a:r>
              <a:rPr lang="de-DE" altLang="de-DE">
                <a:solidFill>
                  <a:schemeClr val="tx1"/>
                </a:solidFill>
                <a:ea typeface="ＭＳ Ｐゴシック" panose="020B0600070205080204" pitchFamily="34" charset="-128"/>
              </a:rPr>
              <a:t> Sicherheitsabstand: &gt;1mm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FontTx/>
              <a:buChar char="-"/>
            </a:pPr>
            <a:r>
              <a:rPr lang="de-DE" altLang="de-DE">
                <a:solidFill>
                  <a:schemeClr val="tx1"/>
                </a:solidFill>
                <a:ea typeface="ＭＳ Ｐゴシック" panose="020B0600070205080204" pitchFamily="34" charset="-128"/>
              </a:rPr>
              <a:t> onkologisch adäquate Resektion + primäre 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de-DE" altLang="de-DE">
                <a:solidFill>
                  <a:schemeClr val="tx1"/>
                </a:solidFill>
                <a:ea typeface="ＭＳ Ｐゴシック" panose="020B0600070205080204" pitchFamily="34" charset="-128"/>
              </a:rPr>
              <a:t>  Wiederherstellung anstreben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de-DE" altLang="de-DE">
                <a:solidFill>
                  <a:schemeClr val="tx1"/>
                </a:solidFill>
                <a:ea typeface="ＭＳ Ｐゴシック" panose="020B0600070205080204" pitchFamily="34" charset="-128"/>
              </a:rPr>
              <a:t>- gesamte Spektrum der rekonstruktiven Plastischen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de-DE" altLang="de-DE">
                <a:solidFill>
                  <a:schemeClr val="tx1"/>
                </a:solidFill>
                <a:ea typeface="ＭＳ Ｐゴシック" panose="020B0600070205080204" pitchFamily="34" charset="-128"/>
              </a:rPr>
              <a:t>  Chirurgie findet Anwendung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FontTx/>
              <a:buChar char="-"/>
            </a:pPr>
            <a:r>
              <a:rPr lang="de-DE" altLang="de-DE">
                <a:solidFill>
                  <a:schemeClr val="tx1"/>
                </a:solidFill>
                <a:ea typeface="ＭＳ Ｐゴシック" panose="020B0600070205080204" pitchFamily="34" charset="-128"/>
              </a:rPr>
              <a:t> interdisziplinäre Kooperation (Tumorboard)</a:t>
            </a:r>
          </a:p>
        </p:txBody>
      </p:sp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34151015-C2C1-414A-9C68-1E0FE8295A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591" y="-1"/>
            <a:ext cx="10779664" cy="7194409"/>
          </a:xfrm>
          <a:prstGeom prst="rect">
            <a:avLst/>
          </a:prstGeom>
        </p:spPr>
      </p:pic>
      <p:sp>
        <p:nvSpPr>
          <p:cNvPr id="143363" name="Textfeld 4">
            <a:extLst>
              <a:ext uri="{FF2B5EF4-FFF2-40B4-BE49-F238E27FC236}">
                <a16:creationId xmlns:a16="http://schemas.microsoft.com/office/drawing/2014/main" xmlns="" id="{2DCF79FB-F289-014E-9C8F-84FB9BAE5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2348" y="5661025"/>
            <a:ext cx="2324674" cy="658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de-DE" altLang="de-DE" sz="788" dirty="0">
                <a:latin typeface="Tahoma" panose="020B0604030504040204" pitchFamily="34" charset="0"/>
              </a:rPr>
              <a:t>Klinik für Plastische Chirurgie und Handchirurgie</a:t>
            </a:r>
          </a:p>
          <a:p>
            <a:pPr algn="ctr">
              <a:lnSpc>
                <a:spcPct val="120000"/>
              </a:lnSpc>
              <a:defRPr/>
            </a:pPr>
            <a:r>
              <a:rPr lang="de-DE" altLang="de-DE" sz="788" dirty="0">
                <a:latin typeface="Tahoma" panose="020B0604030504040204" pitchFamily="34" charset="0"/>
              </a:rPr>
              <a:t>Schwerbrandverletztenzentrum</a:t>
            </a:r>
          </a:p>
          <a:p>
            <a:pPr algn="ctr">
              <a:lnSpc>
                <a:spcPct val="120000"/>
              </a:lnSpc>
              <a:defRPr/>
            </a:pPr>
            <a:r>
              <a:rPr lang="de-DE" altLang="de-DE" sz="788" dirty="0">
                <a:latin typeface="Tahoma" panose="020B0604030504040204" pitchFamily="34" charset="0"/>
              </a:rPr>
              <a:t>Referenzzentrum Für </a:t>
            </a:r>
            <a:r>
              <a:rPr lang="de-DE" altLang="de-DE" sz="788" dirty="0" err="1">
                <a:latin typeface="Tahoma" panose="020B0604030504040204" pitchFamily="34" charset="0"/>
              </a:rPr>
              <a:t>Gliedmaßentumore</a:t>
            </a:r>
            <a:endParaRPr lang="de-DE" altLang="de-DE" sz="788" dirty="0">
              <a:latin typeface="Tahoma" panose="020B0604030504040204" pitchFamily="34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de-DE" altLang="de-DE" sz="788" dirty="0">
                <a:latin typeface="Tahoma" panose="020B0604030504040204" pitchFamily="34" charset="0"/>
              </a:rPr>
              <a:t>BG-Universitätsklinik Bergmannsheil Bochum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xmlns="" id="{C4283653-9AF1-3647-AA50-A111AEDDB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2132856"/>
            <a:ext cx="77724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de-DE" sz="2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Clark M: Soft-</a:t>
            </a:r>
            <a:r>
              <a:rPr lang="de-DE" altLang="de-DE" sz="28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tissue</a:t>
            </a:r>
            <a:r>
              <a:rPr lang="de-DE" altLang="de-DE" sz="2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sarcomas</a:t>
            </a:r>
            <a:r>
              <a:rPr lang="de-DE" altLang="de-DE" sz="2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in </a:t>
            </a:r>
            <a:r>
              <a:rPr lang="de-DE" altLang="de-DE" sz="28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adults</a:t>
            </a:r>
            <a:r>
              <a:rPr lang="de-DE" altLang="de-DE" sz="2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. 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de-DE" altLang="de-DE" sz="2800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de-DE" sz="2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N Engl J </a:t>
            </a:r>
            <a:r>
              <a:rPr lang="de-DE" altLang="de-DE" sz="28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Med</a:t>
            </a:r>
            <a:r>
              <a:rPr lang="de-DE" altLang="de-DE" sz="2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, 2005</a:t>
            </a:r>
          </a:p>
        </p:txBody>
      </p:sp>
    </p:spTree>
    <p:extLst>
      <p:ext uri="{BB962C8B-B14F-4D97-AF65-F5344CB8AC3E}">
        <p14:creationId xmlns:p14="http://schemas.microsoft.com/office/powerpoint/2010/main" val="1732544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hteck 4">
            <a:extLst>
              <a:ext uri="{FF2B5EF4-FFF2-40B4-BE49-F238E27FC236}">
                <a16:creationId xmlns:a16="http://schemas.microsoft.com/office/drawing/2014/main" xmlns="" id="{5C709493-3517-DE45-B7B2-9C6CDFF3B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636838"/>
            <a:ext cx="6480175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de-DE" altLang="de-DE" sz="1800"/>
              <a:t>The standard surgical procedure is a wide excision with negative margins (R0). This implies removing the tumor with a rim of normal tissue around it.</a:t>
            </a:r>
          </a:p>
          <a:p>
            <a:pPr>
              <a:lnSpc>
                <a:spcPct val="120000"/>
              </a:lnSpc>
            </a:pPr>
            <a:r>
              <a:rPr lang="de-DE" altLang="de-DE" sz="1800" b="1"/>
              <a:t>The cut-off of the minimal margin on fixed tissue to be considered adequate may depend on several factors</a:t>
            </a:r>
            <a:r>
              <a:rPr lang="de-DE" altLang="de-DE" sz="1800"/>
              <a:t>, including histological subtype, preoperative therapies and the presence of resistant anatomical barriers, such as muscular fasciae, periostium and epineurium. </a:t>
            </a:r>
          </a:p>
        </p:txBody>
      </p:sp>
      <p:sp>
        <p:nvSpPr>
          <p:cNvPr id="65538" name="Rechteck 6">
            <a:extLst>
              <a:ext uri="{FF2B5EF4-FFF2-40B4-BE49-F238E27FC236}">
                <a16:creationId xmlns:a16="http://schemas.microsoft.com/office/drawing/2014/main" xmlns="" id="{DD02AC29-5702-4045-868E-573DAFB70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052513"/>
            <a:ext cx="80645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1800"/>
              </a:spcAft>
            </a:pPr>
            <a:r>
              <a:rPr lang="de-DE" altLang="de-DE" sz="3200"/>
              <a:t>ESMO+ASCO-Guidelines:</a:t>
            </a:r>
          </a:p>
          <a:p>
            <a:pPr eaLnBrk="1" hangingPunct="1">
              <a:spcAft>
                <a:spcPts val="1800"/>
              </a:spcAft>
            </a:pPr>
            <a:r>
              <a:rPr lang="de-DE" altLang="de-DE" sz="3200"/>
              <a:t>Wide excision with negative margins (R0)</a:t>
            </a:r>
          </a:p>
          <a:p>
            <a:pPr eaLnBrk="1" hangingPunct="1">
              <a:spcAft>
                <a:spcPts val="1800"/>
              </a:spcAft>
            </a:pPr>
            <a:endParaRPr lang="de-DE" altLang="de-DE" sz="3200"/>
          </a:p>
        </p:txBody>
      </p:sp>
      <p:pic>
        <p:nvPicPr>
          <p:cNvPr id="65539" name="Bild 8" descr="Ohne Titel2.tiff">
            <a:extLst>
              <a:ext uri="{FF2B5EF4-FFF2-40B4-BE49-F238E27FC236}">
                <a16:creationId xmlns:a16="http://schemas.microsoft.com/office/drawing/2014/main" xmlns="" id="{331598A8-DA3A-0143-882E-60D65077A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813" y="3575050"/>
            <a:ext cx="1479550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Textfeld 9">
            <a:extLst>
              <a:ext uri="{FF2B5EF4-FFF2-40B4-BE49-F238E27FC236}">
                <a16:creationId xmlns:a16="http://schemas.microsoft.com/office/drawing/2014/main" xmlns="" id="{0B5C1151-F3C7-2A45-BF42-9E0275E20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5876925"/>
            <a:ext cx="3262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800"/>
              <a:t>Vol 23, Suppl 7, October 2012</a:t>
            </a:r>
          </a:p>
        </p:txBody>
      </p:sp>
    </p:spTree>
    <p:extLst>
      <p:ext uri="{BB962C8B-B14F-4D97-AF65-F5344CB8AC3E}">
        <p14:creationId xmlns:p14="http://schemas.microsoft.com/office/powerpoint/2010/main" val="430850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Untertitel 2">
            <a:extLst>
              <a:ext uri="{FF2B5EF4-FFF2-40B4-BE49-F238E27FC236}">
                <a16:creationId xmlns:a16="http://schemas.microsoft.com/office/drawing/2014/main" xmlns="" id="{32815318-E446-8444-990E-0122E7F2F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3313" y="5834063"/>
            <a:ext cx="77724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de-DE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* Clark M (2005): Soft-</a:t>
            </a:r>
            <a:r>
              <a:rPr lang="de-DE" altLang="de-DE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tissue</a:t>
            </a:r>
            <a:r>
              <a:rPr lang="de-DE" altLang="de-DE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sarcomas</a:t>
            </a:r>
            <a:r>
              <a:rPr lang="de-DE" altLang="de-DE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in </a:t>
            </a:r>
            <a:r>
              <a:rPr lang="de-DE" altLang="de-DE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adults</a:t>
            </a:r>
            <a:r>
              <a:rPr lang="de-DE" altLang="de-DE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. 2005, N Engl J </a:t>
            </a:r>
            <a:r>
              <a:rPr lang="de-DE" altLang="de-DE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Med</a:t>
            </a:r>
            <a:endParaRPr lang="de-DE" altLang="de-DE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3554" name="Untertitel 2">
            <a:extLst>
              <a:ext uri="{FF2B5EF4-FFF2-40B4-BE49-F238E27FC236}">
                <a16:creationId xmlns:a16="http://schemas.microsoft.com/office/drawing/2014/main" xmlns="" id="{BC9E7338-9CE9-4247-9BD9-D47A52DCD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225" y="1122363"/>
            <a:ext cx="55435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de-DE" sz="2400">
                <a:solidFill>
                  <a:srgbClr val="000000"/>
                </a:solidFill>
                <a:ea typeface="ＭＳ Ｐゴシック" panose="020B0600070205080204" pitchFamily="34" charset="-128"/>
              </a:rPr>
              <a:t>„Resektionsabstand von 2-3cm</a:t>
            </a:r>
            <a:r>
              <a:rPr lang="ja-JP" altLang="de-DE" sz="2400">
                <a:solidFill>
                  <a:srgbClr val="000000"/>
                </a:solidFill>
                <a:ea typeface="ＭＳ Ｐゴシック" panose="020B0600070205080204" pitchFamily="34" charset="-128"/>
              </a:rPr>
              <a:t>“</a:t>
            </a:r>
            <a:r>
              <a:rPr lang="de-DE" altLang="de-DE" sz="2400">
                <a:solidFill>
                  <a:srgbClr val="000000"/>
                </a:solidFill>
                <a:ea typeface="ＭＳ Ｐゴシック" panose="020B0600070205080204" pitchFamily="34" charset="-128"/>
              </a:rPr>
              <a:t> *</a:t>
            </a:r>
          </a:p>
        </p:txBody>
      </p:sp>
      <p:grpSp>
        <p:nvGrpSpPr>
          <p:cNvPr id="23555" name="Gruppierung 38">
            <a:extLst>
              <a:ext uri="{FF2B5EF4-FFF2-40B4-BE49-F238E27FC236}">
                <a16:creationId xmlns:a16="http://schemas.microsoft.com/office/drawing/2014/main" xmlns="" id="{E05F9F92-AFBD-1349-8025-2E62731D7864}"/>
              </a:ext>
            </a:extLst>
          </p:cNvPr>
          <p:cNvGrpSpPr>
            <a:grpSpLocks/>
          </p:cNvGrpSpPr>
          <p:nvPr/>
        </p:nvGrpSpPr>
        <p:grpSpPr bwMode="auto">
          <a:xfrm>
            <a:off x="2509838" y="1868488"/>
            <a:ext cx="3648075" cy="3721100"/>
            <a:chOff x="5038725" y="1918717"/>
            <a:chExt cx="3648075" cy="3720083"/>
          </a:xfrm>
        </p:grpSpPr>
        <p:grpSp>
          <p:nvGrpSpPr>
            <p:cNvPr id="23558" name="Gruppierung 31">
              <a:extLst>
                <a:ext uri="{FF2B5EF4-FFF2-40B4-BE49-F238E27FC236}">
                  <a16:creationId xmlns:a16="http://schemas.microsoft.com/office/drawing/2014/main" xmlns="" id="{DC8D1600-D0AC-D64B-8610-2311ACEF6B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38725" y="1918717"/>
              <a:ext cx="3648075" cy="3648075"/>
              <a:chOff x="4199466" y="2370617"/>
              <a:chExt cx="3190875" cy="3190875"/>
            </a:xfrm>
          </p:grpSpPr>
          <p:pic>
            <p:nvPicPr>
              <p:cNvPr id="23561" name="Bild 30" descr="Unbenannt-1.jpg">
                <a:extLst>
                  <a:ext uri="{FF2B5EF4-FFF2-40B4-BE49-F238E27FC236}">
                    <a16:creationId xmlns:a16="http://schemas.microsoft.com/office/drawing/2014/main" xmlns="" id="{2D024EEF-5EDC-DC4B-9EBA-9D912594137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99466" y="2370617"/>
                <a:ext cx="3190875" cy="3190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562" name="Freihandform 15">
                <a:extLst>
                  <a:ext uri="{FF2B5EF4-FFF2-40B4-BE49-F238E27FC236}">
                    <a16:creationId xmlns:a16="http://schemas.microsoft.com/office/drawing/2014/main" xmlns="" id="{DD44AE2A-6400-2A42-B4EF-5854CB5D42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24400" y="3640667"/>
                <a:ext cx="665893" cy="969433"/>
              </a:xfrm>
              <a:custGeom>
                <a:avLst/>
                <a:gdLst>
                  <a:gd name="T0" fmla="*/ 203200 w 665893"/>
                  <a:gd name="T1" fmla="*/ 127000 h 969433"/>
                  <a:gd name="T2" fmla="*/ 186267 w 665893"/>
                  <a:gd name="T3" fmla="*/ 338666 h 969433"/>
                  <a:gd name="T4" fmla="*/ 169333 w 665893"/>
                  <a:gd name="T5" fmla="*/ 368300 h 969433"/>
                  <a:gd name="T6" fmla="*/ 152400 w 665893"/>
                  <a:gd name="T7" fmla="*/ 389466 h 969433"/>
                  <a:gd name="T8" fmla="*/ 110067 w 665893"/>
                  <a:gd name="T9" fmla="*/ 406400 h 969433"/>
                  <a:gd name="T10" fmla="*/ 71967 w 665893"/>
                  <a:gd name="T11" fmla="*/ 427566 h 969433"/>
                  <a:gd name="T12" fmla="*/ 33867 w 665893"/>
                  <a:gd name="T13" fmla="*/ 457200 h 969433"/>
                  <a:gd name="T14" fmla="*/ 4233 w 665893"/>
                  <a:gd name="T15" fmla="*/ 512233 h 969433"/>
                  <a:gd name="T16" fmla="*/ 4233 w 665893"/>
                  <a:gd name="T17" fmla="*/ 605366 h 969433"/>
                  <a:gd name="T18" fmla="*/ 21167 w 665893"/>
                  <a:gd name="T19" fmla="*/ 673100 h 969433"/>
                  <a:gd name="T20" fmla="*/ 29633 w 665893"/>
                  <a:gd name="T21" fmla="*/ 702733 h 969433"/>
                  <a:gd name="T22" fmla="*/ 55033 w 665893"/>
                  <a:gd name="T23" fmla="*/ 787400 h 969433"/>
                  <a:gd name="T24" fmla="*/ 67733 w 665893"/>
                  <a:gd name="T25" fmla="*/ 833966 h 969433"/>
                  <a:gd name="T26" fmla="*/ 80433 w 665893"/>
                  <a:gd name="T27" fmla="*/ 859366 h 969433"/>
                  <a:gd name="T28" fmla="*/ 101600 w 665893"/>
                  <a:gd name="T29" fmla="*/ 918633 h 969433"/>
                  <a:gd name="T30" fmla="*/ 139700 w 665893"/>
                  <a:gd name="T31" fmla="*/ 965200 h 969433"/>
                  <a:gd name="T32" fmla="*/ 215900 w 665893"/>
                  <a:gd name="T33" fmla="*/ 965200 h 969433"/>
                  <a:gd name="T34" fmla="*/ 275167 w 665893"/>
                  <a:gd name="T35" fmla="*/ 944033 h 969433"/>
                  <a:gd name="T36" fmla="*/ 296333 w 665893"/>
                  <a:gd name="T37" fmla="*/ 927100 h 969433"/>
                  <a:gd name="T38" fmla="*/ 317500 w 665893"/>
                  <a:gd name="T39" fmla="*/ 901700 h 969433"/>
                  <a:gd name="T40" fmla="*/ 342900 w 665893"/>
                  <a:gd name="T41" fmla="*/ 872066 h 969433"/>
                  <a:gd name="T42" fmla="*/ 372533 w 665893"/>
                  <a:gd name="T43" fmla="*/ 842433 h 969433"/>
                  <a:gd name="T44" fmla="*/ 414867 w 665893"/>
                  <a:gd name="T45" fmla="*/ 791633 h 969433"/>
                  <a:gd name="T46" fmla="*/ 457200 w 665893"/>
                  <a:gd name="T47" fmla="*/ 749300 h 969433"/>
                  <a:gd name="T48" fmla="*/ 499533 w 665893"/>
                  <a:gd name="T49" fmla="*/ 706966 h 969433"/>
                  <a:gd name="T50" fmla="*/ 550333 w 665893"/>
                  <a:gd name="T51" fmla="*/ 673100 h 969433"/>
                  <a:gd name="T52" fmla="*/ 601133 w 665893"/>
                  <a:gd name="T53" fmla="*/ 622300 h 969433"/>
                  <a:gd name="T54" fmla="*/ 635000 w 665893"/>
                  <a:gd name="T55" fmla="*/ 596900 h 969433"/>
                  <a:gd name="T56" fmla="*/ 651933 w 665893"/>
                  <a:gd name="T57" fmla="*/ 575733 h 969433"/>
                  <a:gd name="T58" fmla="*/ 664633 w 665893"/>
                  <a:gd name="T59" fmla="*/ 550333 h 969433"/>
                  <a:gd name="T60" fmla="*/ 639233 w 665893"/>
                  <a:gd name="T61" fmla="*/ 414866 h 969433"/>
                  <a:gd name="T62" fmla="*/ 609600 w 665893"/>
                  <a:gd name="T63" fmla="*/ 364066 h 969433"/>
                  <a:gd name="T64" fmla="*/ 588433 w 665893"/>
                  <a:gd name="T65" fmla="*/ 325966 h 969433"/>
                  <a:gd name="T66" fmla="*/ 567267 w 665893"/>
                  <a:gd name="T67" fmla="*/ 275166 h 969433"/>
                  <a:gd name="T68" fmla="*/ 558800 w 665893"/>
                  <a:gd name="T69" fmla="*/ 237066 h 969433"/>
                  <a:gd name="T70" fmla="*/ 550333 w 665893"/>
                  <a:gd name="T71" fmla="*/ 207433 h 969433"/>
                  <a:gd name="T72" fmla="*/ 533400 w 665893"/>
                  <a:gd name="T73" fmla="*/ 139700 h 969433"/>
                  <a:gd name="T74" fmla="*/ 499533 w 665893"/>
                  <a:gd name="T75" fmla="*/ 71966 h 969433"/>
                  <a:gd name="T76" fmla="*/ 452967 w 665893"/>
                  <a:gd name="T77" fmla="*/ 38100 h 969433"/>
                  <a:gd name="T78" fmla="*/ 427567 w 665893"/>
                  <a:gd name="T79" fmla="*/ 21166 h 969433"/>
                  <a:gd name="T80" fmla="*/ 389467 w 665893"/>
                  <a:gd name="T81" fmla="*/ 4233 h 969433"/>
                  <a:gd name="T82" fmla="*/ 279400 w 665893"/>
                  <a:gd name="T83" fmla="*/ 4233 h 969433"/>
                  <a:gd name="T84" fmla="*/ 245533 w 665893"/>
                  <a:gd name="T85" fmla="*/ 12700 h 969433"/>
                  <a:gd name="T86" fmla="*/ 207433 w 665893"/>
                  <a:gd name="T87" fmla="*/ 63500 h 969433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665893"/>
                  <a:gd name="T133" fmla="*/ 0 h 969433"/>
                  <a:gd name="T134" fmla="*/ 665893 w 665893"/>
                  <a:gd name="T135" fmla="*/ 969433 h 969433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665893" h="969433">
                    <a:moveTo>
                      <a:pt x="207433" y="114300"/>
                    </a:moveTo>
                    <a:cubicBezTo>
                      <a:pt x="206728" y="124883"/>
                      <a:pt x="203435" y="122544"/>
                      <a:pt x="203200" y="127000"/>
                    </a:cubicBezTo>
                    <a:cubicBezTo>
                      <a:pt x="200603" y="176341"/>
                      <a:pt x="201317" y="225813"/>
                      <a:pt x="198967" y="275166"/>
                    </a:cubicBezTo>
                    <a:cubicBezTo>
                      <a:pt x="198506" y="284851"/>
                      <a:pt x="190834" y="331816"/>
                      <a:pt x="186267" y="338666"/>
                    </a:cubicBezTo>
                    <a:cubicBezTo>
                      <a:pt x="183445" y="342899"/>
                      <a:pt x="180324" y="346948"/>
                      <a:pt x="177800" y="351366"/>
                    </a:cubicBezTo>
                    <a:cubicBezTo>
                      <a:pt x="174669" y="356845"/>
                      <a:pt x="173373" y="363452"/>
                      <a:pt x="169333" y="368300"/>
                    </a:cubicBezTo>
                    <a:cubicBezTo>
                      <a:pt x="166076" y="372208"/>
                      <a:pt x="160866" y="373944"/>
                      <a:pt x="156633" y="376766"/>
                    </a:cubicBezTo>
                    <a:cubicBezTo>
                      <a:pt x="155222" y="380999"/>
                      <a:pt x="155555" y="386311"/>
                      <a:pt x="152400" y="389466"/>
                    </a:cubicBezTo>
                    <a:cubicBezTo>
                      <a:pt x="149245" y="392621"/>
                      <a:pt x="143691" y="391704"/>
                      <a:pt x="139700" y="393700"/>
                    </a:cubicBezTo>
                    <a:cubicBezTo>
                      <a:pt x="102769" y="412166"/>
                      <a:pt x="154109" y="393187"/>
                      <a:pt x="110067" y="406400"/>
                    </a:cubicBezTo>
                    <a:cubicBezTo>
                      <a:pt x="101519" y="408964"/>
                      <a:pt x="84667" y="414866"/>
                      <a:pt x="84667" y="414866"/>
                    </a:cubicBezTo>
                    <a:cubicBezTo>
                      <a:pt x="80434" y="419099"/>
                      <a:pt x="76948" y="424245"/>
                      <a:pt x="71967" y="427566"/>
                    </a:cubicBezTo>
                    <a:cubicBezTo>
                      <a:pt x="68254" y="430041"/>
                      <a:pt x="62789" y="429060"/>
                      <a:pt x="59267" y="431800"/>
                    </a:cubicBezTo>
                    <a:cubicBezTo>
                      <a:pt x="49816" y="439151"/>
                      <a:pt x="39222" y="446491"/>
                      <a:pt x="33867" y="457200"/>
                    </a:cubicBezTo>
                    <a:cubicBezTo>
                      <a:pt x="23125" y="478684"/>
                      <a:pt x="28901" y="468882"/>
                      <a:pt x="16933" y="486833"/>
                    </a:cubicBezTo>
                    <a:cubicBezTo>
                      <a:pt x="6293" y="518755"/>
                      <a:pt x="20646" y="479407"/>
                      <a:pt x="4233" y="512233"/>
                    </a:cubicBezTo>
                    <a:cubicBezTo>
                      <a:pt x="2237" y="516224"/>
                      <a:pt x="1411" y="520700"/>
                      <a:pt x="0" y="524933"/>
                    </a:cubicBezTo>
                    <a:cubicBezTo>
                      <a:pt x="1411" y="551744"/>
                      <a:pt x="1907" y="578619"/>
                      <a:pt x="4233" y="605366"/>
                    </a:cubicBezTo>
                    <a:cubicBezTo>
                      <a:pt x="5128" y="615661"/>
                      <a:pt x="15069" y="640243"/>
                      <a:pt x="16933" y="647700"/>
                    </a:cubicBezTo>
                    <a:cubicBezTo>
                      <a:pt x="19015" y="656027"/>
                      <a:pt x="19305" y="664721"/>
                      <a:pt x="21167" y="673100"/>
                    </a:cubicBezTo>
                    <a:cubicBezTo>
                      <a:pt x="22135" y="677456"/>
                      <a:pt x="24174" y="681509"/>
                      <a:pt x="25400" y="685800"/>
                    </a:cubicBezTo>
                    <a:cubicBezTo>
                      <a:pt x="26998" y="691394"/>
                      <a:pt x="28414" y="697044"/>
                      <a:pt x="29633" y="702733"/>
                    </a:cubicBezTo>
                    <a:cubicBezTo>
                      <a:pt x="40094" y="751549"/>
                      <a:pt x="29765" y="732564"/>
                      <a:pt x="46567" y="757766"/>
                    </a:cubicBezTo>
                    <a:cubicBezTo>
                      <a:pt x="51282" y="771913"/>
                      <a:pt x="51488" y="771447"/>
                      <a:pt x="55033" y="787400"/>
                    </a:cubicBezTo>
                    <a:cubicBezTo>
                      <a:pt x="56594" y="794424"/>
                      <a:pt x="57374" y="801624"/>
                      <a:pt x="59267" y="808566"/>
                    </a:cubicBezTo>
                    <a:cubicBezTo>
                      <a:pt x="61615" y="817176"/>
                      <a:pt x="64911" y="825499"/>
                      <a:pt x="67733" y="833966"/>
                    </a:cubicBezTo>
                    <a:cubicBezTo>
                      <a:pt x="69144" y="838199"/>
                      <a:pt x="69492" y="842953"/>
                      <a:pt x="71967" y="846666"/>
                    </a:cubicBezTo>
                    <a:cubicBezTo>
                      <a:pt x="74789" y="850899"/>
                      <a:pt x="78158" y="854815"/>
                      <a:pt x="80433" y="859366"/>
                    </a:cubicBezTo>
                    <a:cubicBezTo>
                      <a:pt x="97960" y="894419"/>
                      <a:pt x="68871" y="848370"/>
                      <a:pt x="93133" y="884766"/>
                    </a:cubicBezTo>
                    <a:cubicBezTo>
                      <a:pt x="95955" y="896055"/>
                      <a:pt x="95145" y="908951"/>
                      <a:pt x="101600" y="918633"/>
                    </a:cubicBezTo>
                    <a:lnTo>
                      <a:pt x="118533" y="944033"/>
                    </a:lnTo>
                    <a:cubicBezTo>
                      <a:pt x="126999" y="956732"/>
                      <a:pt x="125590" y="958145"/>
                      <a:pt x="139700" y="965200"/>
                    </a:cubicBezTo>
                    <a:cubicBezTo>
                      <a:pt x="143691" y="967196"/>
                      <a:pt x="148167" y="968022"/>
                      <a:pt x="152400" y="969433"/>
                    </a:cubicBezTo>
                    <a:cubicBezTo>
                      <a:pt x="173567" y="968022"/>
                      <a:pt x="194865" y="967944"/>
                      <a:pt x="215900" y="965200"/>
                    </a:cubicBezTo>
                    <a:cubicBezTo>
                      <a:pt x="231583" y="963154"/>
                      <a:pt x="247361" y="957535"/>
                      <a:pt x="262467" y="952500"/>
                    </a:cubicBezTo>
                    <a:cubicBezTo>
                      <a:pt x="266700" y="949678"/>
                      <a:pt x="271569" y="947631"/>
                      <a:pt x="275167" y="944033"/>
                    </a:cubicBezTo>
                    <a:cubicBezTo>
                      <a:pt x="278764" y="940435"/>
                      <a:pt x="279660" y="934511"/>
                      <a:pt x="283633" y="931333"/>
                    </a:cubicBezTo>
                    <a:cubicBezTo>
                      <a:pt x="287117" y="928545"/>
                      <a:pt x="292100" y="928511"/>
                      <a:pt x="296333" y="927100"/>
                    </a:cubicBezTo>
                    <a:cubicBezTo>
                      <a:pt x="297744" y="922867"/>
                      <a:pt x="297710" y="917828"/>
                      <a:pt x="300567" y="914400"/>
                    </a:cubicBezTo>
                    <a:cubicBezTo>
                      <a:pt x="305084" y="908980"/>
                      <a:pt x="312143" y="906292"/>
                      <a:pt x="317500" y="901700"/>
                    </a:cubicBezTo>
                    <a:cubicBezTo>
                      <a:pt x="322046" y="897804"/>
                      <a:pt x="326304" y="893546"/>
                      <a:pt x="330200" y="889000"/>
                    </a:cubicBezTo>
                    <a:cubicBezTo>
                      <a:pt x="334792" y="883643"/>
                      <a:pt x="338854" y="877846"/>
                      <a:pt x="342900" y="872066"/>
                    </a:cubicBezTo>
                    <a:cubicBezTo>
                      <a:pt x="348735" y="863730"/>
                      <a:pt x="350179" y="849884"/>
                      <a:pt x="359833" y="846666"/>
                    </a:cubicBezTo>
                    <a:lnTo>
                      <a:pt x="372533" y="842433"/>
                    </a:lnTo>
                    <a:cubicBezTo>
                      <a:pt x="378178" y="833966"/>
                      <a:pt x="381000" y="822678"/>
                      <a:pt x="389467" y="817033"/>
                    </a:cubicBezTo>
                    <a:cubicBezTo>
                      <a:pt x="406617" y="805599"/>
                      <a:pt x="401084" y="811323"/>
                      <a:pt x="414867" y="791633"/>
                    </a:cubicBezTo>
                    <a:cubicBezTo>
                      <a:pt x="420702" y="783297"/>
                      <a:pt x="423333" y="771877"/>
                      <a:pt x="431800" y="766233"/>
                    </a:cubicBezTo>
                    <a:lnTo>
                      <a:pt x="457200" y="749300"/>
                    </a:lnTo>
                    <a:cubicBezTo>
                      <a:pt x="479781" y="715429"/>
                      <a:pt x="450142" y="756360"/>
                      <a:pt x="478367" y="728133"/>
                    </a:cubicBezTo>
                    <a:cubicBezTo>
                      <a:pt x="506589" y="699910"/>
                      <a:pt x="465666" y="729545"/>
                      <a:pt x="499533" y="706966"/>
                    </a:cubicBezTo>
                    <a:cubicBezTo>
                      <a:pt x="500944" y="702733"/>
                      <a:pt x="500245" y="697006"/>
                      <a:pt x="503767" y="694266"/>
                    </a:cubicBezTo>
                    <a:cubicBezTo>
                      <a:pt x="517965" y="683223"/>
                      <a:pt x="534024" y="678536"/>
                      <a:pt x="550333" y="673100"/>
                    </a:cubicBezTo>
                    <a:cubicBezTo>
                      <a:pt x="601213" y="622220"/>
                      <a:pt x="541283" y="679936"/>
                      <a:pt x="579967" y="647700"/>
                    </a:cubicBezTo>
                    <a:cubicBezTo>
                      <a:pt x="621568" y="613033"/>
                      <a:pt x="567843" y="655592"/>
                      <a:pt x="601133" y="622300"/>
                    </a:cubicBezTo>
                    <a:cubicBezTo>
                      <a:pt x="609340" y="614093"/>
                      <a:pt x="616203" y="613043"/>
                      <a:pt x="626533" y="609600"/>
                    </a:cubicBezTo>
                    <a:cubicBezTo>
                      <a:pt x="629355" y="605367"/>
                      <a:pt x="632725" y="601451"/>
                      <a:pt x="635000" y="596900"/>
                    </a:cubicBezTo>
                    <a:cubicBezTo>
                      <a:pt x="636996" y="592909"/>
                      <a:pt x="636445" y="587685"/>
                      <a:pt x="639233" y="584200"/>
                    </a:cubicBezTo>
                    <a:cubicBezTo>
                      <a:pt x="642411" y="580227"/>
                      <a:pt x="647700" y="578555"/>
                      <a:pt x="651933" y="575733"/>
                    </a:cubicBezTo>
                    <a:cubicBezTo>
                      <a:pt x="653344" y="571500"/>
                      <a:pt x="654171" y="567024"/>
                      <a:pt x="656167" y="563033"/>
                    </a:cubicBezTo>
                    <a:cubicBezTo>
                      <a:pt x="658442" y="558482"/>
                      <a:pt x="664451" y="555417"/>
                      <a:pt x="664633" y="550333"/>
                    </a:cubicBezTo>
                    <a:cubicBezTo>
                      <a:pt x="665893" y="515050"/>
                      <a:pt x="663801" y="479642"/>
                      <a:pt x="660400" y="444500"/>
                    </a:cubicBezTo>
                    <a:cubicBezTo>
                      <a:pt x="657766" y="417282"/>
                      <a:pt x="656777" y="420715"/>
                      <a:pt x="639233" y="414866"/>
                    </a:cubicBezTo>
                    <a:cubicBezTo>
                      <a:pt x="628593" y="382944"/>
                      <a:pt x="642946" y="422292"/>
                      <a:pt x="626533" y="389466"/>
                    </a:cubicBezTo>
                    <a:cubicBezTo>
                      <a:pt x="614279" y="364959"/>
                      <a:pt x="633676" y="388142"/>
                      <a:pt x="609600" y="364066"/>
                    </a:cubicBezTo>
                    <a:cubicBezTo>
                      <a:pt x="608189" y="359833"/>
                      <a:pt x="607534" y="355267"/>
                      <a:pt x="605367" y="351366"/>
                    </a:cubicBezTo>
                    <a:cubicBezTo>
                      <a:pt x="600425" y="342471"/>
                      <a:pt x="588433" y="325966"/>
                      <a:pt x="588433" y="325966"/>
                    </a:cubicBezTo>
                    <a:cubicBezTo>
                      <a:pt x="587022" y="321733"/>
                      <a:pt x="586196" y="317257"/>
                      <a:pt x="584200" y="313266"/>
                    </a:cubicBezTo>
                    <a:cubicBezTo>
                      <a:pt x="573412" y="291689"/>
                      <a:pt x="572730" y="307938"/>
                      <a:pt x="567267" y="275166"/>
                    </a:cubicBezTo>
                    <a:cubicBezTo>
                      <a:pt x="565856" y="266699"/>
                      <a:pt x="564895" y="258145"/>
                      <a:pt x="563033" y="249766"/>
                    </a:cubicBezTo>
                    <a:cubicBezTo>
                      <a:pt x="562065" y="245410"/>
                      <a:pt x="560026" y="241357"/>
                      <a:pt x="558800" y="237066"/>
                    </a:cubicBezTo>
                    <a:cubicBezTo>
                      <a:pt x="557202" y="231472"/>
                      <a:pt x="556165" y="225727"/>
                      <a:pt x="554567" y="220133"/>
                    </a:cubicBezTo>
                    <a:cubicBezTo>
                      <a:pt x="553341" y="215842"/>
                      <a:pt x="551507" y="211738"/>
                      <a:pt x="550333" y="207433"/>
                    </a:cubicBezTo>
                    <a:cubicBezTo>
                      <a:pt x="547271" y="196207"/>
                      <a:pt x="544689" y="184855"/>
                      <a:pt x="541867" y="173566"/>
                    </a:cubicBezTo>
                    <a:lnTo>
                      <a:pt x="533400" y="139700"/>
                    </a:lnTo>
                    <a:cubicBezTo>
                      <a:pt x="531033" y="130232"/>
                      <a:pt x="524825" y="103553"/>
                      <a:pt x="520700" y="97366"/>
                    </a:cubicBezTo>
                    <a:cubicBezTo>
                      <a:pt x="499674" y="65828"/>
                      <a:pt x="526701" y="104569"/>
                      <a:pt x="499533" y="71966"/>
                    </a:cubicBezTo>
                    <a:cubicBezTo>
                      <a:pt x="484804" y="54290"/>
                      <a:pt x="499216" y="61982"/>
                      <a:pt x="478367" y="55033"/>
                    </a:cubicBezTo>
                    <a:cubicBezTo>
                      <a:pt x="469900" y="49389"/>
                      <a:pt x="460162" y="45295"/>
                      <a:pt x="452967" y="38100"/>
                    </a:cubicBezTo>
                    <a:cubicBezTo>
                      <a:pt x="448734" y="33867"/>
                      <a:pt x="445248" y="28721"/>
                      <a:pt x="440267" y="25400"/>
                    </a:cubicBezTo>
                    <a:cubicBezTo>
                      <a:pt x="436554" y="22925"/>
                      <a:pt x="431558" y="23162"/>
                      <a:pt x="427567" y="21166"/>
                    </a:cubicBezTo>
                    <a:cubicBezTo>
                      <a:pt x="423016" y="18891"/>
                      <a:pt x="419516" y="14766"/>
                      <a:pt x="414867" y="12700"/>
                    </a:cubicBezTo>
                    <a:cubicBezTo>
                      <a:pt x="406711" y="9075"/>
                      <a:pt x="397934" y="7055"/>
                      <a:pt x="389467" y="4233"/>
                    </a:cubicBezTo>
                    <a:lnTo>
                      <a:pt x="376767" y="0"/>
                    </a:lnTo>
                    <a:cubicBezTo>
                      <a:pt x="344311" y="1411"/>
                      <a:pt x="311791" y="1742"/>
                      <a:pt x="279400" y="4233"/>
                    </a:cubicBezTo>
                    <a:cubicBezTo>
                      <a:pt x="274951" y="4575"/>
                      <a:pt x="271029" y="7384"/>
                      <a:pt x="266700" y="8466"/>
                    </a:cubicBezTo>
                    <a:cubicBezTo>
                      <a:pt x="259719" y="10211"/>
                      <a:pt x="252589" y="11289"/>
                      <a:pt x="245533" y="12700"/>
                    </a:cubicBezTo>
                    <a:cubicBezTo>
                      <a:pt x="228070" y="24341"/>
                      <a:pt x="228248" y="21871"/>
                      <a:pt x="215900" y="46566"/>
                    </a:cubicBezTo>
                    <a:cubicBezTo>
                      <a:pt x="213078" y="52211"/>
                      <a:pt x="208216" y="57238"/>
                      <a:pt x="207433" y="63500"/>
                    </a:cubicBezTo>
                    <a:cubicBezTo>
                      <a:pt x="205333" y="80303"/>
                      <a:pt x="208138" y="103717"/>
                      <a:pt x="207433" y="114300"/>
                    </a:cubicBezTo>
                    <a:close/>
                  </a:path>
                </a:pathLst>
              </a:custGeom>
              <a:noFill/>
              <a:ln w="34925">
                <a:solidFill>
                  <a:srgbClr val="51AE3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cxnSp>
          <p:nvCxnSpPr>
            <p:cNvPr id="23559" name="Gerade Verbindung 17">
              <a:extLst>
                <a:ext uri="{FF2B5EF4-FFF2-40B4-BE49-F238E27FC236}">
                  <a16:creationId xmlns:a16="http://schemas.microsoft.com/office/drawing/2014/main" xmlns="" id="{816888BF-D0F3-C643-8AF8-DCEC1B0195B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638801" y="5486400"/>
              <a:ext cx="2590799" cy="1588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560" name="Untertitel 2">
              <a:extLst>
                <a:ext uri="{FF2B5EF4-FFF2-40B4-BE49-F238E27FC236}">
                  <a16:creationId xmlns:a16="http://schemas.microsoft.com/office/drawing/2014/main" xmlns="" id="{189F3116-CF4E-8844-8A2F-370732787F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5600" y="5257800"/>
              <a:ext cx="12192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457200"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 defTabSz="457200"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57200"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57200"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57200"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de-DE" altLang="de-DE">
                  <a:solidFill>
                    <a:schemeClr val="bg1"/>
                  </a:solidFill>
                  <a:ea typeface="ＭＳ Ｐゴシック" panose="020B0600070205080204" pitchFamily="34" charset="-128"/>
                </a:rPr>
                <a:t>10cm</a:t>
              </a:r>
            </a:p>
          </p:txBody>
        </p:sp>
      </p:grpSp>
      <p:sp>
        <p:nvSpPr>
          <p:cNvPr id="28" name="Freihandform 27">
            <a:extLst>
              <a:ext uri="{FF2B5EF4-FFF2-40B4-BE49-F238E27FC236}">
                <a16:creationId xmlns:a16="http://schemas.microsoft.com/office/drawing/2014/main" xmlns="" id="{23F83D3F-C702-7843-B0E6-09BC852FE387}"/>
              </a:ext>
            </a:extLst>
          </p:cNvPr>
          <p:cNvSpPr>
            <a:spLocks noChangeArrowheads="1"/>
          </p:cNvSpPr>
          <p:nvPr/>
        </p:nvSpPr>
        <p:spPr bwMode="auto">
          <a:xfrm rot="-189929">
            <a:off x="2832100" y="2320925"/>
            <a:ext cx="1662113" cy="2236788"/>
          </a:xfrm>
          <a:custGeom>
            <a:avLst/>
            <a:gdLst>
              <a:gd name="T0" fmla="*/ 835895 w 1524210"/>
              <a:gd name="T1" fmla="*/ 2657459 h 1864129"/>
              <a:gd name="T2" fmla="*/ 891269 w 1524210"/>
              <a:gd name="T3" fmla="*/ 2620889 h 1864129"/>
              <a:gd name="T4" fmla="*/ 966779 w 1524210"/>
              <a:gd name="T5" fmla="*/ 2553842 h 1864129"/>
              <a:gd name="T6" fmla="*/ 1022152 w 1524210"/>
              <a:gd name="T7" fmla="*/ 2505082 h 1864129"/>
              <a:gd name="T8" fmla="*/ 1067458 w 1524210"/>
              <a:gd name="T9" fmla="*/ 2438036 h 1864129"/>
              <a:gd name="T10" fmla="*/ 1137935 w 1524210"/>
              <a:gd name="T11" fmla="*/ 2383179 h 1864129"/>
              <a:gd name="T12" fmla="*/ 1223514 w 1524210"/>
              <a:gd name="T13" fmla="*/ 2322230 h 1864129"/>
              <a:gd name="T14" fmla="*/ 1268820 w 1524210"/>
              <a:gd name="T15" fmla="*/ 2279564 h 1864129"/>
              <a:gd name="T16" fmla="*/ 1329228 w 1524210"/>
              <a:gd name="T17" fmla="*/ 2224707 h 1864129"/>
              <a:gd name="T18" fmla="*/ 1384601 w 1524210"/>
              <a:gd name="T19" fmla="*/ 2151566 h 1864129"/>
              <a:gd name="T20" fmla="*/ 1485282 w 1524210"/>
              <a:gd name="T21" fmla="*/ 2005284 h 1864129"/>
              <a:gd name="T22" fmla="*/ 1515486 w 1524210"/>
              <a:gd name="T23" fmla="*/ 1956524 h 1864129"/>
              <a:gd name="T24" fmla="*/ 1606099 w 1524210"/>
              <a:gd name="T25" fmla="*/ 1840717 h 1864129"/>
              <a:gd name="T26" fmla="*/ 1671540 w 1524210"/>
              <a:gd name="T27" fmla="*/ 1737101 h 1864129"/>
              <a:gd name="T28" fmla="*/ 1716846 w 1524210"/>
              <a:gd name="T29" fmla="*/ 1645675 h 1864129"/>
              <a:gd name="T30" fmla="*/ 1782289 w 1524210"/>
              <a:gd name="T31" fmla="*/ 1535963 h 1864129"/>
              <a:gd name="T32" fmla="*/ 1802424 w 1524210"/>
              <a:gd name="T33" fmla="*/ 1407965 h 1864129"/>
              <a:gd name="T34" fmla="*/ 1802424 w 1524210"/>
              <a:gd name="T35" fmla="*/ 1255588 h 1864129"/>
              <a:gd name="T36" fmla="*/ 1782289 w 1524210"/>
              <a:gd name="T37" fmla="*/ 1182447 h 1864129"/>
              <a:gd name="T38" fmla="*/ 1742016 w 1524210"/>
              <a:gd name="T39" fmla="*/ 1103211 h 1864129"/>
              <a:gd name="T40" fmla="*/ 1706779 w 1524210"/>
              <a:gd name="T41" fmla="*/ 1066640 h 1864129"/>
              <a:gd name="T42" fmla="*/ 1661473 w 1524210"/>
              <a:gd name="T43" fmla="*/ 975214 h 1864129"/>
              <a:gd name="T44" fmla="*/ 1631269 w 1524210"/>
              <a:gd name="T45" fmla="*/ 877693 h 1864129"/>
              <a:gd name="T46" fmla="*/ 1585962 w 1524210"/>
              <a:gd name="T47" fmla="*/ 737506 h 1864129"/>
              <a:gd name="T48" fmla="*/ 1560792 w 1524210"/>
              <a:gd name="T49" fmla="*/ 603413 h 1864129"/>
              <a:gd name="T50" fmla="*/ 1515486 w 1524210"/>
              <a:gd name="T51" fmla="*/ 451036 h 1864129"/>
              <a:gd name="T52" fmla="*/ 1465146 w 1524210"/>
              <a:gd name="T53" fmla="*/ 383991 h 1864129"/>
              <a:gd name="T54" fmla="*/ 1419840 w 1524210"/>
              <a:gd name="T55" fmla="*/ 347420 h 1864129"/>
              <a:gd name="T56" fmla="*/ 1354397 w 1524210"/>
              <a:gd name="T57" fmla="*/ 262088 h 1864129"/>
              <a:gd name="T58" fmla="*/ 1273854 w 1524210"/>
              <a:gd name="T59" fmla="*/ 164568 h 1864129"/>
              <a:gd name="T60" fmla="*/ 1218479 w 1524210"/>
              <a:gd name="T61" fmla="*/ 109711 h 1864129"/>
              <a:gd name="T62" fmla="*/ 1097662 w 1524210"/>
              <a:gd name="T63" fmla="*/ 73141 h 1864129"/>
              <a:gd name="T64" fmla="*/ 1037254 w 1524210"/>
              <a:gd name="T65" fmla="*/ 54856 h 1864129"/>
              <a:gd name="T66" fmla="*/ 971813 w 1524210"/>
              <a:gd name="T67" fmla="*/ 24380 h 1864129"/>
              <a:gd name="T68" fmla="*/ 886235 w 1524210"/>
              <a:gd name="T69" fmla="*/ 0 h 1864129"/>
              <a:gd name="T70" fmla="*/ 317393 w 1524210"/>
              <a:gd name="T71" fmla="*/ 30474 h 1864129"/>
              <a:gd name="T72" fmla="*/ 241883 w 1524210"/>
              <a:gd name="T73" fmla="*/ 60951 h 1864129"/>
              <a:gd name="T74" fmla="*/ 196576 w 1524210"/>
              <a:gd name="T75" fmla="*/ 97522 h 1864129"/>
              <a:gd name="T76" fmla="*/ 121066 w 1524210"/>
              <a:gd name="T77" fmla="*/ 213327 h 1864129"/>
              <a:gd name="T78" fmla="*/ 85827 w 1524210"/>
              <a:gd name="T79" fmla="*/ 323039 h 1864129"/>
              <a:gd name="T80" fmla="*/ 60658 w 1524210"/>
              <a:gd name="T81" fmla="*/ 426656 h 1864129"/>
              <a:gd name="T82" fmla="*/ 35487 w 1524210"/>
              <a:gd name="T83" fmla="*/ 560747 h 1864129"/>
              <a:gd name="T84" fmla="*/ 250 w 1524210"/>
              <a:gd name="T85" fmla="*/ 688744 h 1864129"/>
              <a:gd name="T86" fmla="*/ 25419 w 1524210"/>
              <a:gd name="T87" fmla="*/ 822837 h 1864129"/>
              <a:gd name="T88" fmla="*/ 80793 w 1524210"/>
              <a:gd name="T89" fmla="*/ 926453 h 1864129"/>
              <a:gd name="T90" fmla="*/ 105964 w 1524210"/>
              <a:gd name="T91" fmla="*/ 1036165 h 1864129"/>
              <a:gd name="T92" fmla="*/ 141201 w 1524210"/>
              <a:gd name="T93" fmla="*/ 1212922 h 1864129"/>
              <a:gd name="T94" fmla="*/ 176439 w 1524210"/>
              <a:gd name="T95" fmla="*/ 1334825 h 1864129"/>
              <a:gd name="T96" fmla="*/ 196576 w 1524210"/>
              <a:gd name="T97" fmla="*/ 1493296 h 1864129"/>
              <a:gd name="T98" fmla="*/ 216711 w 1524210"/>
              <a:gd name="T99" fmla="*/ 1651769 h 1864129"/>
              <a:gd name="T100" fmla="*/ 246916 w 1524210"/>
              <a:gd name="T101" fmla="*/ 1779766 h 1864129"/>
              <a:gd name="T102" fmla="*/ 267052 w 1524210"/>
              <a:gd name="T103" fmla="*/ 1840717 h 1864129"/>
              <a:gd name="T104" fmla="*/ 297256 w 1524210"/>
              <a:gd name="T105" fmla="*/ 1974809 h 1864129"/>
              <a:gd name="T106" fmla="*/ 327460 w 1524210"/>
              <a:gd name="T107" fmla="*/ 2133281 h 1864129"/>
              <a:gd name="T108" fmla="*/ 347597 w 1524210"/>
              <a:gd name="T109" fmla="*/ 2255183 h 1864129"/>
              <a:gd name="T110" fmla="*/ 392903 w 1524210"/>
              <a:gd name="T111" fmla="*/ 2328324 h 1864129"/>
              <a:gd name="T112" fmla="*/ 453310 w 1524210"/>
              <a:gd name="T113" fmla="*/ 2419750 h 1864129"/>
              <a:gd name="T114" fmla="*/ 498616 w 1524210"/>
              <a:gd name="T115" fmla="*/ 2486797 h 1864129"/>
              <a:gd name="T116" fmla="*/ 548956 w 1524210"/>
              <a:gd name="T117" fmla="*/ 2572127 h 1864129"/>
              <a:gd name="T118" fmla="*/ 619432 w 1524210"/>
              <a:gd name="T119" fmla="*/ 2651364 h 1864129"/>
              <a:gd name="T120" fmla="*/ 750317 w 1524210"/>
              <a:gd name="T121" fmla="*/ 2675744 h 186412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524210"/>
              <a:gd name="T184" fmla="*/ 0 h 1864129"/>
              <a:gd name="T185" fmla="*/ 1524210 w 1524210"/>
              <a:gd name="T186" fmla="*/ 1864129 h 186412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524210" h="1864129">
                <a:moveTo>
                  <a:pt x="630976" y="1858433"/>
                </a:moveTo>
                <a:cubicBezTo>
                  <a:pt x="644382" y="1856316"/>
                  <a:pt x="670590" y="1853434"/>
                  <a:pt x="690243" y="1849966"/>
                </a:cubicBezTo>
                <a:cubicBezTo>
                  <a:pt x="694637" y="1849191"/>
                  <a:pt x="698652" y="1846959"/>
                  <a:pt x="702943" y="1845733"/>
                </a:cubicBezTo>
                <a:cubicBezTo>
                  <a:pt x="708537" y="1844135"/>
                  <a:pt x="714232" y="1842911"/>
                  <a:pt x="719876" y="1841500"/>
                </a:cubicBezTo>
                <a:cubicBezTo>
                  <a:pt x="724109" y="1837267"/>
                  <a:pt x="727704" y="1832280"/>
                  <a:pt x="732576" y="1828800"/>
                </a:cubicBezTo>
                <a:cubicBezTo>
                  <a:pt x="737711" y="1825132"/>
                  <a:pt x="744031" y="1823464"/>
                  <a:pt x="749510" y="1820333"/>
                </a:cubicBezTo>
                <a:cubicBezTo>
                  <a:pt x="772488" y="1807202"/>
                  <a:pt x="751625" y="1815394"/>
                  <a:pt x="774910" y="1807633"/>
                </a:cubicBezTo>
                <a:cubicBezTo>
                  <a:pt x="779143" y="1804811"/>
                  <a:pt x="783807" y="1802546"/>
                  <a:pt x="787610" y="1799166"/>
                </a:cubicBezTo>
                <a:cubicBezTo>
                  <a:pt x="796559" y="1791211"/>
                  <a:pt x="803047" y="1780408"/>
                  <a:pt x="813010" y="1773766"/>
                </a:cubicBezTo>
                <a:lnTo>
                  <a:pt x="838410" y="1756833"/>
                </a:lnTo>
                <a:cubicBezTo>
                  <a:pt x="841232" y="1752600"/>
                  <a:pt x="842903" y="1747311"/>
                  <a:pt x="846876" y="1744133"/>
                </a:cubicBezTo>
                <a:cubicBezTo>
                  <a:pt x="850360" y="1741345"/>
                  <a:pt x="855585" y="1741896"/>
                  <a:pt x="859576" y="1739900"/>
                </a:cubicBezTo>
                <a:cubicBezTo>
                  <a:pt x="864127" y="1737625"/>
                  <a:pt x="868367" y="1734690"/>
                  <a:pt x="872276" y="1731433"/>
                </a:cubicBezTo>
                <a:cubicBezTo>
                  <a:pt x="884499" y="1721247"/>
                  <a:pt x="885118" y="1718520"/>
                  <a:pt x="893443" y="1706033"/>
                </a:cubicBezTo>
                <a:cubicBezTo>
                  <a:pt x="894854" y="1701800"/>
                  <a:pt x="894888" y="1696818"/>
                  <a:pt x="897676" y="1693333"/>
                </a:cubicBezTo>
                <a:cubicBezTo>
                  <a:pt x="901667" y="1688345"/>
                  <a:pt x="923141" y="1678484"/>
                  <a:pt x="927310" y="1676400"/>
                </a:cubicBezTo>
                <a:cubicBezTo>
                  <a:pt x="928721" y="1672167"/>
                  <a:pt x="927912" y="1666294"/>
                  <a:pt x="931543" y="1663700"/>
                </a:cubicBezTo>
                <a:cubicBezTo>
                  <a:pt x="938805" y="1658513"/>
                  <a:pt x="956943" y="1655233"/>
                  <a:pt x="956943" y="1655233"/>
                </a:cubicBezTo>
                <a:cubicBezTo>
                  <a:pt x="977070" y="1641814"/>
                  <a:pt x="964814" y="1648376"/>
                  <a:pt x="995043" y="1638300"/>
                </a:cubicBezTo>
                <a:lnTo>
                  <a:pt x="1007743" y="1634066"/>
                </a:lnTo>
                <a:cubicBezTo>
                  <a:pt x="1030325" y="1600195"/>
                  <a:pt x="1000684" y="1641126"/>
                  <a:pt x="1028910" y="1612900"/>
                </a:cubicBezTo>
                <a:cubicBezTo>
                  <a:pt x="1032508" y="1609302"/>
                  <a:pt x="1033468" y="1603457"/>
                  <a:pt x="1037376" y="1600200"/>
                </a:cubicBezTo>
                <a:cubicBezTo>
                  <a:pt x="1042224" y="1596160"/>
                  <a:pt x="1048831" y="1594864"/>
                  <a:pt x="1054310" y="1591733"/>
                </a:cubicBezTo>
                <a:cubicBezTo>
                  <a:pt x="1058728" y="1589209"/>
                  <a:pt x="1063101" y="1586523"/>
                  <a:pt x="1067010" y="1583266"/>
                </a:cubicBezTo>
                <a:cubicBezTo>
                  <a:pt x="1088150" y="1565649"/>
                  <a:pt x="1070092" y="1573772"/>
                  <a:pt x="1092410" y="1566333"/>
                </a:cubicBezTo>
                <a:cubicBezTo>
                  <a:pt x="1096643" y="1562100"/>
                  <a:pt x="1100511" y="1557466"/>
                  <a:pt x="1105110" y="1553633"/>
                </a:cubicBezTo>
                <a:cubicBezTo>
                  <a:pt x="1109019" y="1550376"/>
                  <a:pt x="1114553" y="1549075"/>
                  <a:pt x="1117810" y="1545166"/>
                </a:cubicBezTo>
                <a:cubicBezTo>
                  <a:pt x="1144664" y="1512940"/>
                  <a:pt x="1108034" y="1540395"/>
                  <a:pt x="1138976" y="1519766"/>
                </a:cubicBezTo>
                <a:cubicBezTo>
                  <a:pt x="1141798" y="1515533"/>
                  <a:pt x="1143845" y="1510664"/>
                  <a:pt x="1147443" y="1507066"/>
                </a:cubicBezTo>
                <a:cubicBezTo>
                  <a:pt x="1152432" y="1502077"/>
                  <a:pt x="1159859" y="1499786"/>
                  <a:pt x="1164376" y="1494366"/>
                </a:cubicBezTo>
                <a:cubicBezTo>
                  <a:pt x="1189933" y="1463698"/>
                  <a:pt x="1142420" y="1499125"/>
                  <a:pt x="1181310" y="1473200"/>
                </a:cubicBezTo>
                <a:cubicBezTo>
                  <a:pt x="1195421" y="1452033"/>
                  <a:pt x="1207257" y="1429159"/>
                  <a:pt x="1223643" y="1409700"/>
                </a:cubicBezTo>
                <a:cubicBezTo>
                  <a:pt x="1230198" y="1401916"/>
                  <a:pt x="1240576" y="1398411"/>
                  <a:pt x="1249043" y="1392766"/>
                </a:cubicBezTo>
                <a:lnTo>
                  <a:pt x="1261743" y="1384300"/>
                </a:lnTo>
                <a:cubicBezTo>
                  <a:pt x="1264565" y="1380067"/>
                  <a:pt x="1267935" y="1376151"/>
                  <a:pt x="1270210" y="1371600"/>
                </a:cubicBezTo>
                <a:cubicBezTo>
                  <a:pt x="1272206" y="1367609"/>
                  <a:pt x="1271703" y="1362422"/>
                  <a:pt x="1274443" y="1358900"/>
                </a:cubicBezTo>
                <a:cubicBezTo>
                  <a:pt x="1281794" y="1349449"/>
                  <a:pt x="1293201" y="1343463"/>
                  <a:pt x="1299843" y="1333500"/>
                </a:cubicBezTo>
                <a:cubicBezTo>
                  <a:pt x="1319281" y="1304344"/>
                  <a:pt x="1294447" y="1339796"/>
                  <a:pt x="1325243" y="1303866"/>
                </a:cubicBezTo>
                <a:cubicBezTo>
                  <a:pt x="1347526" y="1277869"/>
                  <a:pt x="1315909" y="1304517"/>
                  <a:pt x="1350643" y="1278466"/>
                </a:cubicBezTo>
                <a:cubicBezTo>
                  <a:pt x="1358728" y="1254209"/>
                  <a:pt x="1348743" y="1276133"/>
                  <a:pt x="1371810" y="1253066"/>
                </a:cubicBezTo>
                <a:cubicBezTo>
                  <a:pt x="1383938" y="1240938"/>
                  <a:pt x="1377626" y="1241434"/>
                  <a:pt x="1384510" y="1227666"/>
                </a:cubicBezTo>
                <a:cubicBezTo>
                  <a:pt x="1391566" y="1213554"/>
                  <a:pt x="1392975" y="1214967"/>
                  <a:pt x="1405676" y="1206500"/>
                </a:cubicBezTo>
                <a:cubicBezTo>
                  <a:pt x="1411321" y="1198033"/>
                  <a:pt x="1419392" y="1190754"/>
                  <a:pt x="1422610" y="1181100"/>
                </a:cubicBezTo>
                <a:cubicBezTo>
                  <a:pt x="1424021" y="1176867"/>
                  <a:pt x="1424676" y="1172301"/>
                  <a:pt x="1426843" y="1168400"/>
                </a:cubicBezTo>
                <a:cubicBezTo>
                  <a:pt x="1431785" y="1159505"/>
                  <a:pt x="1439225" y="1152101"/>
                  <a:pt x="1443776" y="1143000"/>
                </a:cubicBezTo>
                <a:cubicBezTo>
                  <a:pt x="1454239" y="1122075"/>
                  <a:pt x="1446256" y="1128062"/>
                  <a:pt x="1464943" y="1121833"/>
                </a:cubicBezTo>
                <a:cubicBezTo>
                  <a:pt x="1493459" y="1093317"/>
                  <a:pt x="1464819" y="1126313"/>
                  <a:pt x="1481876" y="1092200"/>
                </a:cubicBezTo>
                <a:cubicBezTo>
                  <a:pt x="1486427" y="1083099"/>
                  <a:pt x="1498810" y="1066800"/>
                  <a:pt x="1498810" y="1066800"/>
                </a:cubicBezTo>
                <a:cubicBezTo>
                  <a:pt x="1506274" y="1044405"/>
                  <a:pt x="1501315" y="1061486"/>
                  <a:pt x="1507276" y="1028700"/>
                </a:cubicBezTo>
                <a:cubicBezTo>
                  <a:pt x="1508563" y="1021621"/>
                  <a:pt x="1510327" y="1014631"/>
                  <a:pt x="1511510" y="1007533"/>
                </a:cubicBezTo>
                <a:cubicBezTo>
                  <a:pt x="1513150" y="997691"/>
                  <a:pt x="1514103" y="987742"/>
                  <a:pt x="1515743" y="977900"/>
                </a:cubicBezTo>
                <a:cubicBezTo>
                  <a:pt x="1516926" y="970803"/>
                  <a:pt x="1518958" y="963856"/>
                  <a:pt x="1519976" y="956733"/>
                </a:cubicBezTo>
                <a:cubicBezTo>
                  <a:pt x="1521783" y="944083"/>
                  <a:pt x="1522799" y="931333"/>
                  <a:pt x="1524210" y="918633"/>
                </a:cubicBezTo>
                <a:cubicBezTo>
                  <a:pt x="1521388" y="903111"/>
                  <a:pt x="1519357" y="887423"/>
                  <a:pt x="1515743" y="872066"/>
                </a:cubicBezTo>
                <a:cubicBezTo>
                  <a:pt x="1513699" y="863379"/>
                  <a:pt x="1510098" y="855133"/>
                  <a:pt x="1507276" y="846666"/>
                </a:cubicBezTo>
                <a:lnTo>
                  <a:pt x="1503043" y="833966"/>
                </a:lnTo>
                <a:cubicBezTo>
                  <a:pt x="1501632" y="829733"/>
                  <a:pt x="1499892" y="825595"/>
                  <a:pt x="1498810" y="821266"/>
                </a:cubicBezTo>
                <a:cubicBezTo>
                  <a:pt x="1497399" y="815622"/>
                  <a:pt x="1497803" y="809174"/>
                  <a:pt x="1494576" y="804333"/>
                </a:cubicBezTo>
                <a:cubicBezTo>
                  <a:pt x="1491754" y="800100"/>
                  <a:pt x="1486109" y="798688"/>
                  <a:pt x="1481876" y="795866"/>
                </a:cubicBezTo>
                <a:cubicBezTo>
                  <a:pt x="1478555" y="789223"/>
                  <a:pt x="1470928" y="772218"/>
                  <a:pt x="1464943" y="766233"/>
                </a:cubicBezTo>
                <a:cubicBezTo>
                  <a:pt x="1461345" y="762635"/>
                  <a:pt x="1456476" y="760588"/>
                  <a:pt x="1452243" y="757766"/>
                </a:cubicBezTo>
                <a:cubicBezTo>
                  <a:pt x="1450832" y="753533"/>
                  <a:pt x="1451165" y="748221"/>
                  <a:pt x="1448010" y="745066"/>
                </a:cubicBezTo>
                <a:cubicBezTo>
                  <a:pt x="1444855" y="741911"/>
                  <a:pt x="1437904" y="744464"/>
                  <a:pt x="1435310" y="740833"/>
                </a:cubicBezTo>
                <a:cubicBezTo>
                  <a:pt x="1411617" y="707663"/>
                  <a:pt x="1440190" y="724676"/>
                  <a:pt x="1418376" y="698500"/>
                </a:cubicBezTo>
                <a:cubicBezTo>
                  <a:pt x="1415119" y="694591"/>
                  <a:pt x="1409909" y="692855"/>
                  <a:pt x="1405676" y="690033"/>
                </a:cubicBezTo>
                <a:cubicBezTo>
                  <a:pt x="1402854" y="685800"/>
                  <a:pt x="1399214" y="682009"/>
                  <a:pt x="1397210" y="677333"/>
                </a:cubicBezTo>
                <a:cubicBezTo>
                  <a:pt x="1394918" y="671985"/>
                  <a:pt x="1394648" y="665973"/>
                  <a:pt x="1392976" y="660400"/>
                </a:cubicBezTo>
                <a:cubicBezTo>
                  <a:pt x="1384731" y="632919"/>
                  <a:pt x="1388417" y="640860"/>
                  <a:pt x="1376043" y="622300"/>
                </a:cubicBezTo>
                <a:cubicBezTo>
                  <a:pt x="1374632" y="618067"/>
                  <a:pt x="1373806" y="613591"/>
                  <a:pt x="1371810" y="609600"/>
                </a:cubicBezTo>
                <a:cubicBezTo>
                  <a:pt x="1369535" y="605049"/>
                  <a:pt x="1365347" y="601577"/>
                  <a:pt x="1363343" y="596900"/>
                </a:cubicBezTo>
                <a:cubicBezTo>
                  <a:pt x="1347491" y="559910"/>
                  <a:pt x="1374616" y="600641"/>
                  <a:pt x="1346410" y="563033"/>
                </a:cubicBezTo>
                <a:lnTo>
                  <a:pt x="1333710" y="512233"/>
                </a:lnTo>
                <a:lnTo>
                  <a:pt x="1325243" y="478366"/>
                </a:lnTo>
                <a:cubicBezTo>
                  <a:pt x="1322421" y="465666"/>
                  <a:pt x="1319502" y="452987"/>
                  <a:pt x="1316776" y="440266"/>
                </a:cubicBezTo>
                <a:cubicBezTo>
                  <a:pt x="1315268" y="433231"/>
                  <a:pt x="1314288" y="426080"/>
                  <a:pt x="1312543" y="419100"/>
                </a:cubicBezTo>
                <a:cubicBezTo>
                  <a:pt x="1295316" y="350194"/>
                  <a:pt x="1310597" y="414407"/>
                  <a:pt x="1299843" y="376766"/>
                </a:cubicBezTo>
                <a:cubicBezTo>
                  <a:pt x="1293010" y="352847"/>
                  <a:pt x="1300032" y="366466"/>
                  <a:pt x="1287143" y="347133"/>
                </a:cubicBezTo>
                <a:cubicBezTo>
                  <a:pt x="1279338" y="315913"/>
                  <a:pt x="1287726" y="344260"/>
                  <a:pt x="1274443" y="313266"/>
                </a:cubicBezTo>
                <a:cubicBezTo>
                  <a:pt x="1272685" y="309164"/>
                  <a:pt x="1272998" y="304050"/>
                  <a:pt x="1270210" y="300566"/>
                </a:cubicBezTo>
                <a:cubicBezTo>
                  <a:pt x="1267032" y="296593"/>
                  <a:pt x="1261743" y="294922"/>
                  <a:pt x="1257510" y="292100"/>
                </a:cubicBezTo>
                <a:cubicBezTo>
                  <a:pt x="1237556" y="262170"/>
                  <a:pt x="1263616" y="298206"/>
                  <a:pt x="1232110" y="266700"/>
                </a:cubicBezTo>
                <a:cubicBezTo>
                  <a:pt x="1228512" y="263102"/>
                  <a:pt x="1227876" y="256822"/>
                  <a:pt x="1223643" y="254000"/>
                </a:cubicBezTo>
                <a:cubicBezTo>
                  <a:pt x="1218802" y="250773"/>
                  <a:pt x="1212354" y="251177"/>
                  <a:pt x="1206710" y="249766"/>
                </a:cubicBezTo>
                <a:cubicBezTo>
                  <a:pt x="1202477" y="246944"/>
                  <a:pt x="1197360" y="245129"/>
                  <a:pt x="1194010" y="241300"/>
                </a:cubicBezTo>
                <a:cubicBezTo>
                  <a:pt x="1187309" y="233642"/>
                  <a:pt x="1185543" y="221545"/>
                  <a:pt x="1177076" y="215900"/>
                </a:cubicBezTo>
                <a:cubicBezTo>
                  <a:pt x="1159125" y="203932"/>
                  <a:pt x="1168927" y="209708"/>
                  <a:pt x="1147443" y="198966"/>
                </a:cubicBezTo>
                <a:cubicBezTo>
                  <a:pt x="1144621" y="193322"/>
                  <a:pt x="1143083" y="186824"/>
                  <a:pt x="1138976" y="182033"/>
                </a:cubicBezTo>
                <a:cubicBezTo>
                  <a:pt x="1131351" y="173137"/>
                  <a:pt x="1118266" y="168302"/>
                  <a:pt x="1109343" y="160866"/>
                </a:cubicBezTo>
                <a:cubicBezTo>
                  <a:pt x="1076756" y="133709"/>
                  <a:pt x="1115468" y="160715"/>
                  <a:pt x="1083943" y="139700"/>
                </a:cubicBezTo>
                <a:cubicBezTo>
                  <a:pt x="1081154" y="131333"/>
                  <a:pt x="1078704" y="120269"/>
                  <a:pt x="1071243" y="114300"/>
                </a:cubicBezTo>
                <a:cubicBezTo>
                  <a:pt x="1067758" y="111512"/>
                  <a:pt x="1062776" y="111477"/>
                  <a:pt x="1058543" y="110066"/>
                </a:cubicBezTo>
                <a:cubicBezTo>
                  <a:pt x="1054310" y="105833"/>
                  <a:pt x="1049676" y="101965"/>
                  <a:pt x="1045843" y="97366"/>
                </a:cubicBezTo>
                <a:cubicBezTo>
                  <a:pt x="1035052" y="84416"/>
                  <a:pt x="1041112" y="83505"/>
                  <a:pt x="1024676" y="76200"/>
                </a:cubicBezTo>
                <a:cubicBezTo>
                  <a:pt x="1016520" y="72575"/>
                  <a:pt x="1007934" y="69898"/>
                  <a:pt x="999276" y="67733"/>
                </a:cubicBezTo>
                <a:cubicBezTo>
                  <a:pt x="987987" y="64911"/>
                  <a:pt x="976820" y="61548"/>
                  <a:pt x="965410" y="59266"/>
                </a:cubicBezTo>
                <a:cubicBezTo>
                  <a:pt x="951299" y="56444"/>
                  <a:pt x="937037" y="54291"/>
                  <a:pt x="923076" y="50800"/>
                </a:cubicBezTo>
                <a:cubicBezTo>
                  <a:pt x="917432" y="49389"/>
                  <a:pt x="911737" y="48164"/>
                  <a:pt x="906143" y="46566"/>
                </a:cubicBezTo>
                <a:cubicBezTo>
                  <a:pt x="901852" y="45340"/>
                  <a:pt x="897772" y="43415"/>
                  <a:pt x="893443" y="42333"/>
                </a:cubicBezTo>
                <a:cubicBezTo>
                  <a:pt x="886462" y="40588"/>
                  <a:pt x="879332" y="39511"/>
                  <a:pt x="872276" y="38100"/>
                </a:cubicBezTo>
                <a:cubicBezTo>
                  <a:pt x="868043" y="35278"/>
                  <a:pt x="864253" y="31637"/>
                  <a:pt x="859576" y="29633"/>
                </a:cubicBezTo>
                <a:cubicBezTo>
                  <a:pt x="854228" y="27341"/>
                  <a:pt x="848216" y="27072"/>
                  <a:pt x="842643" y="25400"/>
                </a:cubicBezTo>
                <a:cubicBezTo>
                  <a:pt x="834095" y="22835"/>
                  <a:pt x="825710" y="19755"/>
                  <a:pt x="817243" y="16933"/>
                </a:cubicBezTo>
                <a:lnTo>
                  <a:pt x="804543" y="12700"/>
                </a:lnTo>
                <a:cubicBezTo>
                  <a:pt x="796076" y="9878"/>
                  <a:pt x="787999" y="5340"/>
                  <a:pt x="779143" y="4233"/>
                </a:cubicBezTo>
                <a:lnTo>
                  <a:pt x="745276" y="0"/>
                </a:lnTo>
                <a:lnTo>
                  <a:pt x="355810" y="4233"/>
                </a:lnTo>
                <a:cubicBezTo>
                  <a:pt x="345834" y="4435"/>
                  <a:pt x="336002" y="6732"/>
                  <a:pt x="326176" y="8466"/>
                </a:cubicBezTo>
                <a:cubicBezTo>
                  <a:pt x="318231" y="9868"/>
                  <a:pt x="281594" y="16761"/>
                  <a:pt x="266910" y="21166"/>
                </a:cubicBezTo>
                <a:cubicBezTo>
                  <a:pt x="258362" y="23731"/>
                  <a:pt x="249977" y="26811"/>
                  <a:pt x="241510" y="29633"/>
                </a:cubicBezTo>
                <a:lnTo>
                  <a:pt x="216110" y="38100"/>
                </a:lnTo>
                <a:lnTo>
                  <a:pt x="203410" y="42333"/>
                </a:lnTo>
                <a:cubicBezTo>
                  <a:pt x="199177" y="45155"/>
                  <a:pt x="194619" y="47543"/>
                  <a:pt x="190710" y="50800"/>
                </a:cubicBezTo>
                <a:cubicBezTo>
                  <a:pt x="186111" y="54633"/>
                  <a:pt x="182991" y="60179"/>
                  <a:pt x="178010" y="63500"/>
                </a:cubicBezTo>
                <a:cubicBezTo>
                  <a:pt x="174297" y="65975"/>
                  <a:pt x="169543" y="66322"/>
                  <a:pt x="165310" y="67733"/>
                </a:cubicBezTo>
                <a:cubicBezTo>
                  <a:pt x="134929" y="87987"/>
                  <a:pt x="147105" y="77471"/>
                  <a:pt x="127210" y="97366"/>
                </a:cubicBezTo>
                <a:cubicBezTo>
                  <a:pt x="116568" y="129288"/>
                  <a:pt x="130923" y="89940"/>
                  <a:pt x="114510" y="122766"/>
                </a:cubicBezTo>
                <a:cubicBezTo>
                  <a:pt x="107625" y="136535"/>
                  <a:pt x="113939" y="136037"/>
                  <a:pt x="101810" y="148166"/>
                </a:cubicBezTo>
                <a:cubicBezTo>
                  <a:pt x="98212" y="151764"/>
                  <a:pt x="93343" y="153811"/>
                  <a:pt x="89110" y="156633"/>
                </a:cubicBezTo>
                <a:cubicBezTo>
                  <a:pt x="78934" y="187157"/>
                  <a:pt x="91818" y="146310"/>
                  <a:pt x="80643" y="194733"/>
                </a:cubicBezTo>
                <a:cubicBezTo>
                  <a:pt x="78333" y="204743"/>
                  <a:pt x="74879" y="214455"/>
                  <a:pt x="72176" y="224366"/>
                </a:cubicBezTo>
                <a:cubicBezTo>
                  <a:pt x="70645" y="229979"/>
                  <a:pt x="69986" y="235852"/>
                  <a:pt x="67943" y="241300"/>
                </a:cubicBezTo>
                <a:cubicBezTo>
                  <a:pt x="65727" y="247209"/>
                  <a:pt x="61962" y="252433"/>
                  <a:pt x="59476" y="258233"/>
                </a:cubicBezTo>
                <a:cubicBezTo>
                  <a:pt x="54386" y="270111"/>
                  <a:pt x="52405" y="283777"/>
                  <a:pt x="51010" y="296333"/>
                </a:cubicBezTo>
                <a:cubicBezTo>
                  <a:pt x="45939" y="341970"/>
                  <a:pt x="51018" y="334401"/>
                  <a:pt x="42543" y="364066"/>
                </a:cubicBezTo>
                <a:cubicBezTo>
                  <a:pt x="41317" y="368357"/>
                  <a:pt x="40306" y="372775"/>
                  <a:pt x="38310" y="376766"/>
                </a:cubicBezTo>
                <a:cubicBezTo>
                  <a:pt x="36035" y="381317"/>
                  <a:pt x="32665" y="385233"/>
                  <a:pt x="29843" y="389466"/>
                </a:cubicBezTo>
                <a:cubicBezTo>
                  <a:pt x="19203" y="421388"/>
                  <a:pt x="33556" y="382040"/>
                  <a:pt x="17143" y="414866"/>
                </a:cubicBezTo>
                <a:cubicBezTo>
                  <a:pt x="13762" y="421628"/>
                  <a:pt x="10483" y="438177"/>
                  <a:pt x="8676" y="444500"/>
                </a:cubicBezTo>
                <a:cubicBezTo>
                  <a:pt x="0" y="474865"/>
                  <a:pt x="8813" y="435348"/>
                  <a:pt x="210" y="478366"/>
                </a:cubicBezTo>
                <a:cubicBezTo>
                  <a:pt x="1621" y="500944"/>
                  <a:pt x="2075" y="523602"/>
                  <a:pt x="4443" y="546100"/>
                </a:cubicBezTo>
                <a:cubicBezTo>
                  <a:pt x="4910" y="550538"/>
                  <a:pt x="6201" y="555087"/>
                  <a:pt x="8676" y="558800"/>
                </a:cubicBezTo>
                <a:cubicBezTo>
                  <a:pt x="11997" y="563781"/>
                  <a:pt x="16777" y="567667"/>
                  <a:pt x="21376" y="571500"/>
                </a:cubicBezTo>
                <a:cubicBezTo>
                  <a:pt x="25285" y="574757"/>
                  <a:pt x="29843" y="577144"/>
                  <a:pt x="34076" y="579966"/>
                </a:cubicBezTo>
                <a:cubicBezTo>
                  <a:pt x="39721" y="588433"/>
                  <a:pt x="47792" y="595712"/>
                  <a:pt x="51010" y="605366"/>
                </a:cubicBezTo>
                <a:cubicBezTo>
                  <a:pt x="61085" y="635593"/>
                  <a:pt x="54525" y="623340"/>
                  <a:pt x="67943" y="643466"/>
                </a:cubicBezTo>
                <a:cubicBezTo>
                  <a:pt x="69354" y="647699"/>
                  <a:pt x="71208" y="651810"/>
                  <a:pt x="72176" y="656166"/>
                </a:cubicBezTo>
                <a:cubicBezTo>
                  <a:pt x="74038" y="664545"/>
                  <a:pt x="74198" y="673272"/>
                  <a:pt x="76410" y="681566"/>
                </a:cubicBezTo>
                <a:cubicBezTo>
                  <a:pt x="79859" y="694501"/>
                  <a:pt x="89110" y="719666"/>
                  <a:pt x="89110" y="719666"/>
                </a:cubicBezTo>
                <a:cubicBezTo>
                  <a:pt x="95379" y="763552"/>
                  <a:pt x="91385" y="739507"/>
                  <a:pt x="101810" y="791633"/>
                </a:cubicBezTo>
                <a:cubicBezTo>
                  <a:pt x="104294" y="804055"/>
                  <a:pt x="105395" y="814111"/>
                  <a:pt x="110276" y="825500"/>
                </a:cubicBezTo>
                <a:cubicBezTo>
                  <a:pt x="112762" y="831300"/>
                  <a:pt x="115921" y="836789"/>
                  <a:pt x="118743" y="842433"/>
                </a:cubicBezTo>
                <a:cubicBezTo>
                  <a:pt x="127553" y="877675"/>
                  <a:pt x="116825" y="842830"/>
                  <a:pt x="131443" y="872066"/>
                </a:cubicBezTo>
                <a:cubicBezTo>
                  <a:pt x="137028" y="883236"/>
                  <a:pt x="136290" y="893865"/>
                  <a:pt x="139910" y="905933"/>
                </a:cubicBezTo>
                <a:cubicBezTo>
                  <a:pt x="142094" y="913212"/>
                  <a:pt x="145554" y="920044"/>
                  <a:pt x="148376" y="927100"/>
                </a:cubicBezTo>
                <a:cubicBezTo>
                  <a:pt x="149787" y="946855"/>
                  <a:pt x="149521" y="966803"/>
                  <a:pt x="152610" y="986366"/>
                </a:cubicBezTo>
                <a:cubicBezTo>
                  <a:pt x="153795" y="993872"/>
                  <a:pt x="159233" y="1000161"/>
                  <a:pt x="161076" y="1007533"/>
                </a:cubicBezTo>
                <a:cubicBezTo>
                  <a:pt x="163496" y="1017213"/>
                  <a:pt x="163670" y="1027324"/>
                  <a:pt x="165310" y="1037166"/>
                </a:cubicBezTo>
                <a:cubicBezTo>
                  <a:pt x="166493" y="1044263"/>
                  <a:pt x="168360" y="1051236"/>
                  <a:pt x="169543" y="1058333"/>
                </a:cubicBezTo>
                <a:cubicBezTo>
                  <a:pt x="180575" y="1124529"/>
                  <a:pt x="165970" y="1046024"/>
                  <a:pt x="178010" y="1130300"/>
                </a:cubicBezTo>
                <a:cubicBezTo>
                  <a:pt x="178833" y="1136060"/>
                  <a:pt x="180981" y="1141553"/>
                  <a:pt x="182243" y="1147233"/>
                </a:cubicBezTo>
                <a:cubicBezTo>
                  <a:pt x="185700" y="1162790"/>
                  <a:pt x="186281" y="1170569"/>
                  <a:pt x="190710" y="1185333"/>
                </a:cubicBezTo>
                <a:cubicBezTo>
                  <a:pt x="190735" y="1185418"/>
                  <a:pt x="201279" y="1217041"/>
                  <a:pt x="203410" y="1223433"/>
                </a:cubicBezTo>
                <a:lnTo>
                  <a:pt x="207643" y="1236133"/>
                </a:lnTo>
                <a:cubicBezTo>
                  <a:pt x="209054" y="1240366"/>
                  <a:pt x="210794" y="1244504"/>
                  <a:pt x="211876" y="1248833"/>
                </a:cubicBezTo>
                <a:cubicBezTo>
                  <a:pt x="213287" y="1254477"/>
                  <a:pt x="213818" y="1260418"/>
                  <a:pt x="216110" y="1265766"/>
                </a:cubicBezTo>
                <a:cubicBezTo>
                  <a:pt x="218114" y="1270442"/>
                  <a:pt x="221754" y="1274233"/>
                  <a:pt x="224576" y="1278466"/>
                </a:cubicBezTo>
                <a:cubicBezTo>
                  <a:pt x="225987" y="1284111"/>
                  <a:pt x="227669" y="1289695"/>
                  <a:pt x="228810" y="1295400"/>
                </a:cubicBezTo>
                <a:cubicBezTo>
                  <a:pt x="234353" y="1323115"/>
                  <a:pt x="230722" y="1314794"/>
                  <a:pt x="237276" y="1337733"/>
                </a:cubicBezTo>
                <a:cubicBezTo>
                  <a:pt x="243214" y="1358514"/>
                  <a:pt x="241044" y="1344805"/>
                  <a:pt x="249976" y="1371600"/>
                </a:cubicBezTo>
                <a:cubicBezTo>
                  <a:pt x="251816" y="1377120"/>
                  <a:pt x="252499" y="1382972"/>
                  <a:pt x="254210" y="1388533"/>
                </a:cubicBezTo>
                <a:cubicBezTo>
                  <a:pt x="258147" y="1401328"/>
                  <a:pt x="264285" y="1413506"/>
                  <a:pt x="266910" y="1426633"/>
                </a:cubicBezTo>
                <a:cubicBezTo>
                  <a:pt x="272294" y="1453554"/>
                  <a:pt x="271958" y="1449200"/>
                  <a:pt x="275376" y="1481666"/>
                </a:cubicBezTo>
                <a:cubicBezTo>
                  <a:pt x="277008" y="1497167"/>
                  <a:pt x="276738" y="1512914"/>
                  <a:pt x="279610" y="1528233"/>
                </a:cubicBezTo>
                <a:cubicBezTo>
                  <a:pt x="281010" y="1535702"/>
                  <a:pt x="285673" y="1542191"/>
                  <a:pt x="288076" y="1549400"/>
                </a:cubicBezTo>
                <a:cubicBezTo>
                  <a:pt x="289916" y="1554920"/>
                  <a:pt x="289708" y="1561129"/>
                  <a:pt x="292310" y="1566333"/>
                </a:cubicBezTo>
                <a:cubicBezTo>
                  <a:pt x="296861" y="1575434"/>
                  <a:pt x="303599" y="1583266"/>
                  <a:pt x="309243" y="1591733"/>
                </a:cubicBezTo>
                <a:cubicBezTo>
                  <a:pt x="312065" y="1595966"/>
                  <a:pt x="314112" y="1600835"/>
                  <a:pt x="317710" y="1604433"/>
                </a:cubicBezTo>
                <a:cubicBezTo>
                  <a:pt x="321943" y="1608666"/>
                  <a:pt x="326734" y="1612407"/>
                  <a:pt x="330410" y="1617133"/>
                </a:cubicBezTo>
                <a:cubicBezTo>
                  <a:pt x="336657" y="1625165"/>
                  <a:pt x="341699" y="1634066"/>
                  <a:pt x="347343" y="1642533"/>
                </a:cubicBezTo>
                <a:cubicBezTo>
                  <a:pt x="350165" y="1646766"/>
                  <a:pt x="352212" y="1651635"/>
                  <a:pt x="355810" y="1655233"/>
                </a:cubicBezTo>
                <a:lnTo>
                  <a:pt x="381210" y="1680633"/>
                </a:lnTo>
                <a:cubicBezTo>
                  <a:pt x="385443" y="1684866"/>
                  <a:pt x="388929" y="1690012"/>
                  <a:pt x="393910" y="1693333"/>
                </a:cubicBezTo>
                <a:lnTo>
                  <a:pt x="406610" y="1701800"/>
                </a:lnTo>
                <a:cubicBezTo>
                  <a:pt x="410053" y="1712130"/>
                  <a:pt x="411103" y="1718993"/>
                  <a:pt x="419310" y="1727200"/>
                </a:cubicBezTo>
                <a:cubicBezTo>
                  <a:pt x="422908" y="1730797"/>
                  <a:pt x="427777" y="1732844"/>
                  <a:pt x="432010" y="1735666"/>
                </a:cubicBezTo>
                <a:cubicBezTo>
                  <a:pt x="469602" y="1792058"/>
                  <a:pt x="415492" y="1708474"/>
                  <a:pt x="444710" y="1761066"/>
                </a:cubicBezTo>
                <a:cubicBezTo>
                  <a:pt x="449652" y="1769961"/>
                  <a:pt x="455999" y="1777999"/>
                  <a:pt x="461643" y="1786466"/>
                </a:cubicBezTo>
                <a:cubicBezTo>
                  <a:pt x="464465" y="1790699"/>
                  <a:pt x="465877" y="1796344"/>
                  <a:pt x="470110" y="1799166"/>
                </a:cubicBezTo>
                <a:cubicBezTo>
                  <a:pt x="474343" y="1801988"/>
                  <a:pt x="479007" y="1804253"/>
                  <a:pt x="482810" y="1807633"/>
                </a:cubicBezTo>
                <a:cubicBezTo>
                  <a:pt x="492386" y="1816145"/>
                  <a:pt x="506500" y="1835096"/>
                  <a:pt x="520910" y="1841500"/>
                </a:cubicBezTo>
                <a:cubicBezTo>
                  <a:pt x="529065" y="1845125"/>
                  <a:pt x="537843" y="1847144"/>
                  <a:pt x="546310" y="1849966"/>
                </a:cubicBezTo>
                <a:cubicBezTo>
                  <a:pt x="570393" y="1857994"/>
                  <a:pt x="573468" y="1859759"/>
                  <a:pt x="609810" y="1862666"/>
                </a:cubicBezTo>
                <a:cubicBezTo>
                  <a:pt x="628096" y="1864129"/>
                  <a:pt x="617571" y="1860550"/>
                  <a:pt x="630976" y="1858433"/>
                </a:cubicBezTo>
                <a:close/>
              </a:path>
            </a:pathLst>
          </a:custGeom>
          <a:solidFill>
            <a:srgbClr val="FF0000">
              <a:alpha val="38039"/>
            </a:srgbClr>
          </a:solidFill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30" name="Freihandform 29">
            <a:extLst>
              <a:ext uri="{FF2B5EF4-FFF2-40B4-BE49-F238E27FC236}">
                <a16:creationId xmlns:a16="http://schemas.microsoft.com/office/drawing/2014/main" xmlns="" id="{9C4FFB95-6BEC-C242-9F68-88ADDD66F8D1}"/>
              </a:ext>
            </a:extLst>
          </p:cNvPr>
          <p:cNvSpPr>
            <a:spLocks noChangeArrowheads="1"/>
          </p:cNvSpPr>
          <p:nvPr/>
        </p:nvSpPr>
        <p:spPr bwMode="auto">
          <a:xfrm rot="-172591">
            <a:off x="2767013" y="1968500"/>
            <a:ext cx="2146300" cy="2706688"/>
          </a:xfrm>
          <a:custGeom>
            <a:avLst/>
            <a:gdLst>
              <a:gd name="T0" fmla="*/ 1066783 w 2159055"/>
              <a:gd name="T1" fmla="*/ 30814 h 2654300"/>
              <a:gd name="T2" fmla="*/ 1204837 w 2159055"/>
              <a:gd name="T3" fmla="*/ 70433 h 2654300"/>
              <a:gd name="T4" fmla="*/ 1330341 w 2159055"/>
              <a:gd name="T5" fmla="*/ 118856 h 2654300"/>
              <a:gd name="T6" fmla="*/ 1434928 w 2159055"/>
              <a:gd name="T7" fmla="*/ 189290 h 2654300"/>
              <a:gd name="T8" fmla="*/ 1514413 w 2159055"/>
              <a:gd name="T9" fmla="*/ 286136 h 2654300"/>
              <a:gd name="T10" fmla="*/ 1581349 w 2159055"/>
              <a:gd name="T11" fmla="*/ 360971 h 2654300"/>
              <a:gd name="T12" fmla="*/ 1639916 w 2159055"/>
              <a:gd name="T13" fmla="*/ 457818 h 2654300"/>
              <a:gd name="T14" fmla="*/ 1677568 w 2159055"/>
              <a:gd name="T15" fmla="*/ 589880 h 2654300"/>
              <a:gd name="T16" fmla="*/ 1761237 w 2159055"/>
              <a:gd name="T17" fmla="*/ 713139 h 2654300"/>
              <a:gd name="T18" fmla="*/ 1840723 w 2159055"/>
              <a:gd name="T19" fmla="*/ 840800 h 2654300"/>
              <a:gd name="T20" fmla="*/ 1899292 w 2159055"/>
              <a:gd name="T21" fmla="*/ 928841 h 2654300"/>
              <a:gd name="T22" fmla="*/ 1949494 w 2159055"/>
              <a:gd name="T23" fmla="*/ 1047697 h 2654300"/>
              <a:gd name="T24" fmla="*/ 2003878 w 2159055"/>
              <a:gd name="T25" fmla="*/ 1170956 h 2654300"/>
              <a:gd name="T26" fmla="*/ 2066629 w 2159055"/>
              <a:gd name="T27" fmla="*/ 1267801 h 2654300"/>
              <a:gd name="T28" fmla="*/ 2116831 w 2159055"/>
              <a:gd name="T29" fmla="*/ 1421875 h 2654300"/>
              <a:gd name="T30" fmla="*/ 2100098 w 2159055"/>
              <a:gd name="T31" fmla="*/ 1936920 h 2654300"/>
              <a:gd name="T32" fmla="*/ 2054080 w 2159055"/>
              <a:gd name="T33" fmla="*/ 2020559 h 2654300"/>
              <a:gd name="T34" fmla="*/ 1999695 w 2159055"/>
              <a:gd name="T35" fmla="*/ 2135013 h 2654300"/>
              <a:gd name="T36" fmla="*/ 1932760 w 2159055"/>
              <a:gd name="T37" fmla="*/ 2245065 h 2654300"/>
              <a:gd name="T38" fmla="*/ 1853273 w 2159055"/>
              <a:gd name="T39" fmla="*/ 2346314 h 2654300"/>
              <a:gd name="T40" fmla="*/ 1761237 w 2159055"/>
              <a:gd name="T41" fmla="*/ 2425552 h 2654300"/>
              <a:gd name="T42" fmla="*/ 1702668 w 2159055"/>
              <a:gd name="T43" fmla="*/ 2509190 h 2654300"/>
              <a:gd name="T44" fmla="*/ 1635733 w 2159055"/>
              <a:gd name="T45" fmla="*/ 2606037 h 2654300"/>
              <a:gd name="T46" fmla="*/ 1539514 w 2159055"/>
              <a:gd name="T47" fmla="*/ 2685275 h 2654300"/>
              <a:gd name="T48" fmla="*/ 1401459 w 2159055"/>
              <a:gd name="T49" fmla="*/ 2724893 h 2654300"/>
              <a:gd name="T50" fmla="*/ 1200653 w 2159055"/>
              <a:gd name="T51" fmla="*/ 2755708 h 2654300"/>
              <a:gd name="T52" fmla="*/ 899444 w 2159055"/>
              <a:gd name="T53" fmla="*/ 2733698 h 2654300"/>
              <a:gd name="T54" fmla="*/ 694454 w 2159055"/>
              <a:gd name="T55" fmla="*/ 2698480 h 2654300"/>
              <a:gd name="T56" fmla="*/ 585684 w 2159055"/>
              <a:gd name="T57" fmla="*/ 2619242 h 2654300"/>
              <a:gd name="T58" fmla="*/ 506199 w 2159055"/>
              <a:gd name="T59" fmla="*/ 2540005 h 2654300"/>
              <a:gd name="T60" fmla="*/ 439264 w 2159055"/>
              <a:gd name="T61" fmla="*/ 2438758 h 2654300"/>
              <a:gd name="T62" fmla="*/ 380695 w 2159055"/>
              <a:gd name="T63" fmla="*/ 2289086 h 2654300"/>
              <a:gd name="T64" fmla="*/ 343043 w 2159055"/>
              <a:gd name="T65" fmla="*/ 2183435 h 2654300"/>
              <a:gd name="T66" fmla="*/ 292842 w 2159055"/>
              <a:gd name="T67" fmla="*/ 2024961 h 2654300"/>
              <a:gd name="T68" fmla="*/ 267741 w 2159055"/>
              <a:gd name="T69" fmla="*/ 1875290 h 2654300"/>
              <a:gd name="T70" fmla="*/ 238457 w 2159055"/>
              <a:gd name="T71" fmla="*/ 1672794 h 2654300"/>
              <a:gd name="T72" fmla="*/ 204990 w 2159055"/>
              <a:gd name="T73" fmla="*/ 1531927 h 2654300"/>
              <a:gd name="T74" fmla="*/ 158971 w 2159055"/>
              <a:gd name="T75" fmla="*/ 1369050 h 2654300"/>
              <a:gd name="T76" fmla="*/ 108770 w 2159055"/>
              <a:gd name="T77" fmla="*/ 1294215 h 2654300"/>
              <a:gd name="T78" fmla="*/ 75302 w 2159055"/>
              <a:gd name="T79" fmla="*/ 1175358 h 2654300"/>
              <a:gd name="T80" fmla="*/ 37651 w 2159055"/>
              <a:gd name="T81" fmla="*/ 981665 h 2654300"/>
              <a:gd name="T82" fmla="*/ 8366 w 2159055"/>
              <a:gd name="T83" fmla="*/ 761562 h 2654300"/>
              <a:gd name="T84" fmla="*/ 16734 w 2159055"/>
              <a:gd name="T85" fmla="*/ 497437 h 2654300"/>
              <a:gd name="T86" fmla="*/ 58568 w 2159055"/>
              <a:gd name="T87" fmla="*/ 352167 h 2654300"/>
              <a:gd name="T88" fmla="*/ 138055 w 2159055"/>
              <a:gd name="T89" fmla="*/ 255321 h 2654300"/>
              <a:gd name="T90" fmla="*/ 204990 w 2159055"/>
              <a:gd name="T91" fmla="*/ 198094 h 2654300"/>
              <a:gd name="T92" fmla="*/ 297025 w 2159055"/>
              <a:gd name="T93" fmla="*/ 136464 h 2654300"/>
              <a:gd name="T94" fmla="*/ 384878 w 2159055"/>
              <a:gd name="T95" fmla="*/ 79238 h 2654300"/>
              <a:gd name="T96" fmla="*/ 460180 w 2159055"/>
              <a:gd name="T97" fmla="*/ 44021 h 2654300"/>
              <a:gd name="T98" fmla="*/ 711188 w 2159055"/>
              <a:gd name="T99" fmla="*/ 8804 h 2654300"/>
              <a:gd name="T100" fmla="*/ 1234121 w 2159055"/>
              <a:gd name="T101" fmla="*/ 44021 h 2654300"/>
              <a:gd name="T102" fmla="*/ 1321974 w 2159055"/>
              <a:gd name="T103" fmla="*/ 92444 h 26543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159055"/>
              <a:gd name="T157" fmla="*/ 0 h 2654300"/>
              <a:gd name="T158" fmla="*/ 2159055 w 2159055"/>
              <a:gd name="T159" fmla="*/ 2654300 h 265430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159055" h="2654300">
                <a:moveTo>
                  <a:pt x="656166" y="0"/>
                </a:moveTo>
                <a:lnTo>
                  <a:pt x="800100" y="4233"/>
                </a:lnTo>
                <a:cubicBezTo>
                  <a:pt x="835686" y="5527"/>
                  <a:pt x="931892" y="10724"/>
                  <a:pt x="969433" y="12700"/>
                </a:cubicBezTo>
                <a:cubicBezTo>
                  <a:pt x="1064581" y="31731"/>
                  <a:pt x="952958" y="11171"/>
                  <a:pt x="1066800" y="25400"/>
                </a:cubicBezTo>
                <a:cubicBezTo>
                  <a:pt x="1071228" y="25953"/>
                  <a:pt x="1075144" y="28665"/>
                  <a:pt x="1079500" y="29633"/>
                </a:cubicBezTo>
                <a:cubicBezTo>
                  <a:pt x="1087879" y="31495"/>
                  <a:pt x="1096507" y="32068"/>
                  <a:pt x="1104900" y="33867"/>
                </a:cubicBezTo>
                <a:cubicBezTo>
                  <a:pt x="1116278" y="36305"/>
                  <a:pt x="1127356" y="40051"/>
                  <a:pt x="1138766" y="42333"/>
                </a:cubicBezTo>
                <a:cubicBezTo>
                  <a:pt x="1153310" y="45242"/>
                  <a:pt x="1162921" y="46816"/>
                  <a:pt x="1176866" y="50800"/>
                </a:cubicBezTo>
                <a:cubicBezTo>
                  <a:pt x="1181157" y="52026"/>
                  <a:pt x="1185333" y="53622"/>
                  <a:pt x="1189566" y="55033"/>
                </a:cubicBezTo>
                <a:cubicBezTo>
                  <a:pt x="1215304" y="72192"/>
                  <a:pt x="1187956" y="56017"/>
                  <a:pt x="1219200" y="67733"/>
                </a:cubicBezTo>
                <a:cubicBezTo>
                  <a:pt x="1278227" y="89868"/>
                  <a:pt x="1187769" y="61490"/>
                  <a:pt x="1257300" y="84667"/>
                </a:cubicBezTo>
                <a:cubicBezTo>
                  <a:pt x="1274081" y="90261"/>
                  <a:pt x="1290340" y="90913"/>
                  <a:pt x="1308100" y="93133"/>
                </a:cubicBezTo>
                <a:cubicBezTo>
                  <a:pt x="1312333" y="94544"/>
                  <a:pt x="1317645" y="94212"/>
                  <a:pt x="1320800" y="97367"/>
                </a:cubicBezTo>
                <a:cubicBezTo>
                  <a:pt x="1323955" y="100522"/>
                  <a:pt x="1321320" y="107592"/>
                  <a:pt x="1325033" y="110067"/>
                </a:cubicBezTo>
                <a:cubicBezTo>
                  <a:pt x="1331020" y="114058"/>
                  <a:pt x="1339176" y="112739"/>
                  <a:pt x="1346200" y="114300"/>
                </a:cubicBezTo>
                <a:cubicBezTo>
                  <a:pt x="1351880" y="115562"/>
                  <a:pt x="1357489" y="117122"/>
                  <a:pt x="1363133" y="118533"/>
                </a:cubicBezTo>
                <a:cubicBezTo>
                  <a:pt x="1392246" y="137942"/>
                  <a:pt x="1378879" y="132249"/>
                  <a:pt x="1401233" y="139700"/>
                </a:cubicBezTo>
                <a:cubicBezTo>
                  <a:pt x="1405466" y="142522"/>
                  <a:pt x="1410130" y="144787"/>
                  <a:pt x="1413933" y="148167"/>
                </a:cubicBezTo>
                <a:cubicBezTo>
                  <a:pt x="1422882" y="156122"/>
                  <a:pt x="1429370" y="166926"/>
                  <a:pt x="1439333" y="173567"/>
                </a:cubicBezTo>
                <a:lnTo>
                  <a:pt x="1452033" y="182033"/>
                </a:lnTo>
                <a:cubicBezTo>
                  <a:pt x="1470199" y="218365"/>
                  <a:pt x="1449264" y="183497"/>
                  <a:pt x="1473200" y="207433"/>
                </a:cubicBezTo>
                <a:cubicBezTo>
                  <a:pt x="1492350" y="226583"/>
                  <a:pt x="1469640" y="216124"/>
                  <a:pt x="1494366" y="224367"/>
                </a:cubicBezTo>
                <a:cubicBezTo>
                  <a:pt x="1501237" y="244977"/>
                  <a:pt x="1495281" y="231573"/>
                  <a:pt x="1511300" y="254000"/>
                </a:cubicBezTo>
                <a:cubicBezTo>
                  <a:pt x="1514257" y="258140"/>
                  <a:pt x="1516169" y="263102"/>
                  <a:pt x="1519766" y="266700"/>
                </a:cubicBezTo>
                <a:cubicBezTo>
                  <a:pt x="1523364" y="270298"/>
                  <a:pt x="1528233" y="272345"/>
                  <a:pt x="1532466" y="275167"/>
                </a:cubicBezTo>
                <a:cubicBezTo>
                  <a:pt x="1535909" y="285494"/>
                  <a:pt x="1536961" y="292362"/>
                  <a:pt x="1545166" y="300567"/>
                </a:cubicBezTo>
                <a:cubicBezTo>
                  <a:pt x="1548764" y="304165"/>
                  <a:pt x="1553315" y="306758"/>
                  <a:pt x="1557866" y="309033"/>
                </a:cubicBezTo>
                <a:cubicBezTo>
                  <a:pt x="1561857" y="311029"/>
                  <a:pt x="1566333" y="311856"/>
                  <a:pt x="1570566" y="313267"/>
                </a:cubicBezTo>
                <a:cubicBezTo>
                  <a:pt x="1571977" y="317500"/>
                  <a:pt x="1572325" y="322254"/>
                  <a:pt x="1574800" y="325967"/>
                </a:cubicBezTo>
                <a:cubicBezTo>
                  <a:pt x="1581320" y="335747"/>
                  <a:pt x="1590828" y="340885"/>
                  <a:pt x="1600200" y="347133"/>
                </a:cubicBezTo>
                <a:cubicBezTo>
                  <a:pt x="1603022" y="351366"/>
                  <a:pt x="1606391" y="355282"/>
                  <a:pt x="1608666" y="359833"/>
                </a:cubicBezTo>
                <a:cubicBezTo>
                  <a:pt x="1615280" y="373062"/>
                  <a:pt x="1610361" y="376260"/>
                  <a:pt x="1621366" y="389467"/>
                </a:cubicBezTo>
                <a:cubicBezTo>
                  <a:pt x="1624623" y="393376"/>
                  <a:pt x="1629833" y="395111"/>
                  <a:pt x="1634066" y="397933"/>
                </a:cubicBezTo>
                <a:cubicBezTo>
                  <a:pt x="1654687" y="428864"/>
                  <a:pt x="1629524" y="389983"/>
                  <a:pt x="1651000" y="427567"/>
                </a:cubicBezTo>
                <a:cubicBezTo>
                  <a:pt x="1653524" y="431984"/>
                  <a:pt x="1657400" y="435618"/>
                  <a:pt x="1659466" y="440267"/>
                </a:cubicBezTo>
                <a:cubicBezTo>
                  <a:pt x="1663091" y="448423"/>
                  <a:pt x="1665111" y="457200"/>
                  <a:pt x="1667933" y="465667"/>
                </a:cubicBezTo>
                <a:lnTo>
                  <a:pt x="1672166" y="478367"/>
                </a:lnTo>
                <a:cubicBezTo>
                  <a:pt x="1672794" y="482761"/>
                  <a:pt x="1677778" y="521553"/>
                  <a:pt x="1680633" y="529167"/>
                </a:cubicBezTo>
                <a:cubicBezTo>
                  <a:pt x="1682419" y="533931"/>
                  <a:pt x="1686278" y="537634"/>
                  <a:pt x="1689100" y="541867"/>
                </a:cubicBezTo>
                <a:cubicBezTo>
                  <a:pt x="1691922" y="550334"/>
                  <a:pt x="1695401" y="558609"/>
                  <a:pt x="1697566" y="567267"/>
                </a:cubicBezTo>
                <a:cubicBezTo>
                  <a:pt x="1698977" y="572911"/>
                  <a:pt x="1699508" y="578852"/>
                  <a:pt x="1701800" y="584200"/>
                </a:cubicBezTo>
                <a:cubicBezTo>
                  <a:pt x="1709195" y="601454"/>
                  <a:pt x="1724820" y="606031"/>
                  <a:pt x="1735666" y="622300"/>
                </a:cubicBezTo>
                <a:lnTo>
                  <a:pt x="1744133" y="635000"/>
                </a:lnTo>
                <a:cubicBezTo>
                  <a:pt x="1753213" y="662241"/>
                  <a:pt x="1741248" y="632655"/>
                  <a:pt x="1761066" y="660400"/>
                </a:cubicBezTo>
                <a:cubicBezTo>
                  <a:pt x="1780597" y="687743"/>
                  <a:pt x="1757196" y="669108"/>
                  <a:pt x="1782233" y="685800"/>
                </a:cubicBezTo>
                <a:cubicBezTo>
                  <a:pt x="1783644" y="690033"/>
                  <a:pt x="1784470" y="694509"/>
                  <a:pt x="1786466" y="698500"/>
                </a:cubicBezTo>
                <a:cubicBezTo>
                  <a:pt x="1794348" y="714264"/>
                  <a:pt x="1795931" y="709858"/>
                  <a:pt x="1807633" y="723900"/>
                </a:cubicBezTo>
                <a:cubicBezTo>
                  <a:pt x="1810890" y="727809"/>
                  <a:pt x="1813278" y="732367"/>
                  <a:pt x="1816100" y="736600"/>
                </a:cubicBezTo>
                <a:cubicBezTo>
                  <a:pt x="1824461" y="761685"/>
                  <a:pt x="1814309" y="737537"/>
                  <a:pt x="1837266" y="766233"/>
                </a:cubicBezTo>
                <a:cubicBezTo>
                  <a:pt x="1862242" y="797453"/>
                  <a:pt x="1846833" y="782178"/>
                  <a:pt x="1862666" y="808567"/>
                </a:cubicBezTo>
                <a:cubicBezTo>
                  <a:pt x="1867901" y="817293"/>
                  <a:pt x="1871133" y="828323"/>
                  <a:pt x="1879600" y="833967"/>
                </a:cubicBezTo>
                <a:lnTo>
                  <a:pt x="1892300" y="842433"/>
                </a:lnTo>
                <a:lnTo>
                  <a:pt x="1909233" y="867833"/>
                </a:lnTo>
                <a:lnTo>
                  <a:pt x="1917700" y="880533"/>
                </a:lnTo>
                <a:cubicBezTo>
                  <a:pt x="1919111" y="884766"/>
                  <a:pt x="1919766" y="889332"/>
                  <a:pt x="1921933" y="893233"/>
                </a:cubicBezTo>
                <a:cubicBezTo>
                  <a:pt x="1926875" y="902128"/>
                  <a:pt x="1935648" y="908980"/>
                  <a:pt x="1938866" y="918633"/>
                </a:cubicBezTo>
                <a:cubicBezTo>
                  <a:pt x="1948942" y="948860"/>
                  <a:pt x="1942382" y="936607"/>
                  <a:pt x="1955800" y="956733"/>
                </a:cubicBezTo>
                <a:cubicBezTo>
                  <a:pt x="1957211" y="960966"/>
                  <a:pt x="1958037" y="965442"/>
                  <a:pt x="1960033" y="969433"/>
                </a:cubicBezTo>
                <a:cubicBezTo>
                  <a:pt x="1962308" y="973984"/>
                  <a:pt x="1966891" y="977306"/>
                  <a:pt x="1968500" y="982133"/>
                </a:cubicBezTo>
                <a:cubicBezTo>
                  <a:pt x="1971214" y="990276"/>
                  <a:pt x="1970651" y="999206"/>
                  <a:pt x="1972733" y="1007533"/>
                </a:cubicBezTo>
                <a:cubicBezTo>
                  <a:pt x="1974898" y="1016191"/>
                  <a:pt x="1979036" y="1024275"/>
                  <a:pt x="1981200" y="1032933"/>
                </a:cubicBezTo>
                <a:cubicBezTo>
                  <a:pt x="1982611" y="1038578"/>
                  <a:pt x="1983141" y="1044519"/>
                  <a:pt x="1985433" y="1049867"/>
                </a:cubicBezTo>
                <a:cubicBezTo>
                  <a:pt x="1987437" y="1054544"/>
                  <a:pt x="1991078" y="1058334"/>
                  <a:pt x="1993900" y="1062567"/>
                </a:cubicBezTo>
                <a:cubicBezTo>
                  <a:pt x="2009338" y="1108883"/>
                  <a:pt x="1984717" y="1038729"/>
                  <a:pt x="2006600" y="1087967"/>
                </a:cubicBezTo>
                <a:cubicBezTo>
                  <a:pt x="2019110" y="1116115"/>
                  <a:pt x="2007312" y="1109023"/>
                  <a:pt x="2027766" y="1126067"/>
                </a:cubicBezTo>
                <a:cubicBezTo>
                  <a:pt x="2031675" y="1129324"/>
                  <a:pt x="2036233" y="1131711"/>
                  <a:pt x="2040466" y="1134533"/>
                </a:cubicBezTo>
                <a:cubicBezTo>
                  <a:pt x="2050542" y="1164760"/>
                  <a:pt x="2041507" y="1154982"/>
                  <a:pt x="2061633" y="1168400"/>
                </a:cubicBezTo>
                <a:cubicBezTo>
                  <a:pt x="2064455" y="1172633"/>
                  <a:pt x="2067825" y="1176549"/>
                  <a:pt x="2070100" y="1181100"/>
                </a:cubicBezTo>
                <a:cubicBezTo>
                  <a:pt x="2072096" y="1185091"/>
                  <a:pt x="2072166" y="1189899"/>
                  <a:pt x="2074333" y="1193800"/>
                </a:cubicBezTo>
                <a:cubicBezTo>
                  <a:pt x="2079275" y="1202695"/>
                  <a:pt x="2085622" y="1210733"/>
                  <a:pt x="2091266" y="1219200"/>
                </a:cubicBezTo>
                <a:lnTo>
                  <a:pt x="2099733" y="1231900"/>
                </a:lnTo>
                <a:cubicBezTo>
                  <a:pt x="2102555" y="1240367"/>
                  <a:pt x="2104209" y="1249317"/>
                  <a:pt x="2108200" y="1257300"/>
                </a:cubicBezTo>
                <a:lnTo>
                  <a:pt x="2125133" y="1291167"/>
                </a:lnTo>
                <a:cubicBezTo>
                  <a:pt x="2127955" y="1305278"/>
                  <a:pt x="2130110" y="1319539"/>
                  <a:pt x="2133600" y="1333500"/>
                </a:cubicBezTo>
                <a:lnTo>
                  <a:pt x="2142066" y="1367367"/>
                </a:lnTo>
                <a:cubicBezTo>
                  <a:pt x="2143477" y="1373011"/>
                  <a:pt x="2145159" y="1378595"/>
                  <a:pt x="2146300" y="1384300"/>
                </a:cubicBezTo>
                <a:lnTo>
                  <a:pt x="2150533" y="1405467"/>
                </a:lnTo>
                <a:cubicBezTo>
                  <a:pt x="2155398" y="1566022"/>
                  <a:pt x="2159055" y="1614520"/>
                  <a:pt x="2150533" y="1799167"/>
                </a:cubicBezTo>
                <a:cubicBezTo>
                  <a:pt x="2150183" y="1806758"/>
                  <a:pt x="2144663" y="1813192"/>
                  <a:pt x="2142066" y="1820333"/>
                </a:cubicBezTo>
                <a:cubicBezTo>
                  <a:pt x="2111224" y="1905150"/>
                  <a:pt x="2152003" y="1799968"/>
                  <a:pt x="2125133" y="1862667"/>
                </a:cubicBezTo>
                <a:cubicBezTo>
                  <a:pt x="2123375" y="1866769"/>
                  <a:pt x="2123375" y="1871654"/>
                  <a:pt x="2120900" y="1875367"/>
                </a:cubicBezTo>
                <a:cubicBezTo>
                  <a:pt x="2117579" y="1880348"/>
                  <a:pt x="2112433" y="1883834"/>
                  <a:pt x="2108200" y="1888067"/>
                </a:cubicBezTo>
                <a:cubicBezTo>
                  <a:pt x="2099245" y="1923882"/>
                  <a:pt x="2111444" y="1887432"/>
                  <a:pt x="2091266" y="1917700"/>
                </a:cubicBezTo>
                <a:cubicBezTo>
                  <a:pt x="2088791" y="1921413"/>
                  <a:pt x="2089029" y="1926409"/>
                  <a:pt x="2087033" y="1930400"/>
                </a:cubicBezTo>
                <a:cubicBezTo>
                  <a:pt x="2084758" y="1934951"/>
                  <a:pt x="2081388" y="1938867"/>
                  <a:pt x="2078566" y="1943100"/>
                </a:cubicBezTo>
                <a:cubicBezTo>
                  <a:pt x="2077155" y="1948744"/>
                  <a:pt x="2076376" y="1954585"/>
                  <a:pt x="2074333" y="1960033"/>
                </a:cubicBezTo>
                <a:cubicBezTo>
                  <a:pt x="2071511" y="1967559"/>
                  <a:pt x="2062981" y="1982969"/>
                  <a:pt x="2057400" y="1989667"/>
                </a:cubicBezTo>
                <a:cubicBezTo>
                  <a:pt x="2053567" y="1994266"/>
                  <a:pt x="2048933" y="1998134"/>
                  <a:pt x="2044700" y="2002367"/>
                </a:cubicBezTo>
                <a:lnTo>
                  <a:pt x="2036233" y="2027767"/>
                </a:lnTo>
                <a:cubicBezTo>
                  <a:pt x="2032790" y="2038097"/>
                  <a:pt x="2031741" y="2044960"/>
                  <a:pt x="2023533" y="2053167"/>
                </a:cubicBezTo>
                <a:cubicBezTo>
                  <a:pt x="2019935" y="2056764"/>
                  <a:pt x="2015066" y="2058811"/>
                  <a:pt x="2010833" y="2061633"/>
                </a:cubicBezTo>
                <a:lnTo>
                  <a:pt x="1993900" y="2087033"/>
                </a:lnTo>
                <a:lnTo>
                  <a:pt x="1985433" y="2099733"/>
                </a:lnTo>
                <a:cubicBezTo>
                  <a:pt x="1975357" y="2129960"/>
                  <a:pt x="1984392" y="2120182"/>
                  <a:pt x="1964266" y="2133600"/>
                </a:cubicBezTo>
                <a:cubicBezTo>
                  <a:pt x="1961444" y="2142067"/>
                  <a:pt x="1962111" y="2152689"/>
                  <a:pt x="1955800" y="2159000"/>
                </a:cubicBezTo>
                <a:cubicBezTo>
                  <a:pt x="1939502" y="2175298"/>
                  <a:pt x="1946421" y="2166719"/>
                  <a:pt x="1934633" y="2184400"/>
                </a:cubicBezTo>
                <a:cubicBezTo>
                  <a:pt x="1930390" y="2197129"/>
                  <a:pt x="1931052" y="2198857"/>
                  <a:pt x="1921933" y="2209800"/>
                </a:cubicBezTo>
                <a:cubicBezTo>
                  <a:pt x="1918100" y="2214399"/>
                  <a:pt x="1913066" y="2217901"/>
                  <a:pt x="1909233" y="2222500"/>
                </a:cubicBezTo>
                <a:cubicBezTo>
                  <a:pt x="1905976" y="2226409"/>
                  <a:pt x="1904023" y="2231291"/>
                  <a:pt x="1900766" y="2235200"/>
                </a:cubicBezTo>
                <a:cubicBezTo>
                  <a:pt x="1883901" y="2255438"/>
                  <a:pt x="1893530" y="2241230"/>
                  <a:pt x="1875366" y="2256367"/>
                </a:cubicBezTo>
                <a:cubicBezTo>
                  <a:pt x="1854226" y="2273984"/>
                  <a:pt x="1872284" y="2265861"/>
                  <a:pt x="1849966" y="2273300"/>
                </a:cubicBezTo>
                <a:cubicBezTo>
                  <a:pt x="1816095" y="2295882"/>
                  <a:pt x="1857026" y="2266241"/>
                  <a:pt x="1828800" y="2294467"/>
                </a:cubicBezTo>
                <a:cubicBezTo>
                  <a:pt x="1825202" y="2298065"/>
                  <a:pt x="1820333" y="2300111"/>
                  <a:pt x="1816100" y="2302933"/>
                </a:cubicBezTo>
                <a:cubicBezTo>
                  <a:pt x="1813278" y="2307166"/>
                  <a:pt x="1811462" y="2312283"/>
                  <a:pt x="1807633" y="2315633"/>
                </a:cubicBezTo>
                <a:cubicBezTo>
                  <a:pt x="1799975" y="2322334"/>
                  <a:pt x="1782233" y="2332567"/>
                  <a:pt x="1782233" y="2332567"/>
                </a:cubicBezTo>
                <a:cubicBezTo>
                  <a:pt x="1770946" y="2366432"/>
                  <a:pt x="1787877" y="2326925"/>
                  <a:pt x="1765300" y="2349500"/>
                </a:cubicBezTo>
                <a:cubicBezTo>
                  <a:pt x="1762145" y="2352655"/>
                  <a:pt x="1763062" y="2358209"/>
                  <a:pt x="1761066" y="2362200"/>
                </a:cubicBezTo>
                <a:cubicBezTo>
                  <a:pt x="1754010" y="2376312"/>
                  <a:pt x="1752601" y="2374899"/>
                  <a:pt x="1739900" y="2383367"/>
                </a:cubicBezTo>
                <a:cubicBezTo>
                  <a:pt x="1737078" y="2387600"/>
                  <a:pt x="1733957" y="2391650"/>
                  <a:pt x="1731433" y="2396067"/>
                </a:cubicBezTo>
                <a:cubicBezTo>
                  <a:pt x="1728302" y="2401546"/>
                  <a:pt x="1727006" y="2408152"/>
                  <a:pt x="1722966" y="2413000"/>
                </a:cubicBezTo>
                <a:cubicBezTo>
                  <a:pt x="1719709" y="2416909"/>
                  <a:pt x="1714499" y="2418645"/>
                  <a:pt x="1710266" y="2421467"/>
                </a:cubicBezTo>
                <a:cubicBezTo>
                  <a:pt x="1694829" y="2467780"/>
                  <a:pt x="1720686" y="2398870"/>
                  <a:pt x="1693333" y="2442633"/>
                </a:cubicBezTo>
                <a:cubicBezTo>
                  <a:pt x="1688603" y="2450201"/>
                  <a:pt x="1689816" y="2460607"/>
                  <a:pt x="1684866" y="2468033"/>
                </a:cubicBezTo>
                <a:cubicBezTo>
                  <a:pt x="1663851" y="2499558"/>
                  <a:pt x="1690857" y="2460846"/>
                  <a:pt x="1663700" y="2493433"/>
                </a:cubicBezTo>
                <a:cubicBezTo>
                  <a:pt x="1660443" y="2497342"/>
                  <a:pt x="1659206" y="2502955"/>
                  <a:pt x="1655233" y="2506133"/>
                </a:cubicBezTo>
                <a:cubicBezTo>
                  <a:pt x="1651748" y="2508921"/>
                  <a:pt x="1646766" y="2508956"/>
                  <a:pt x="1642533" y="2510367"/>
                </a:cubicBezTo>
                <a:cubicBezTo>
                  <a:pt x="1631246" y="2544232"/>
                  <a:pt x="1648177" y="2504725"/>
                  <a:pt x="1625600" y="2527300"/>
                </a:cubicBezTo>
                <a:cubicBezTo>
                  <a:pt x="1622445" y="2530455"/>
                  <a:pt x="1624521" y="2536845"/>
                  <a:pt x="1621366" y="2540000"/>
                </a:cubicBezTo>
                <a:cubicBezTo>
                  <a:pt x="1614171" y="2547195"/>
                  <a:pt x="1604433" y="2551289"/>
                  <a:pt x="1595966" y="2556933"/>
                </a:cubicBezTo>
                <a:lnTo>
                  <a:pt x="1557866" y="2582333"/>
                </a:lnTo>
                <a:cubicBezTo>
                  <a:pt x="1553633" y="2585155"/>
                  <a:pt x="1549993" y="2589191"/>
                  <a:pt x="1545166" y="2590800"/>
                </a:cubicBezTo>
                <a:lnTo>
                  <a:pt x="1532466" y="2595033"/>
                </a:lnTo>
                <a:cubicBezTo>
                  <a:pt x="1505136" y="2613254"/>
                  <a:pt x="1526481" y="2601981"/>
                  <a:pt x="1468966" y="2607733"/>
                </a:cubicBezTo>
                <a:cubicBezTo>
                  <a:pt x="1457646" y="2608865"/>
                  <a:pt x="1446389" y="2610556"/>
                  <a:pt x="1435100" y="2611967"/>
                </a:cubicBezTo>
                <a:cubicBezTo>
                  <a:pt x="1429455" y="2614789"/>
                  <a:pt x="1424097" y="2618276"/>
                  <a:pt x="1418166" y="2620433"/>
                </a:cubicBezTo>
                <a:cubicBezTo>
                  <a:pt x="1396372" y="2628358"/>
                  <a:pt x="1390891" y="2627621"/>
                  <a:pt x="1371600" y="2633133"/>
                </a:cubicBezTo>
                <a:cubicBezTo>
                  <a:pt x="1367309" y="2634359"/>
                  <a:pt x="1363344" y="2636963"/>
                  <a:pt x="1358900" y="2637367"/>
                </a:cubicBezTo>
                <a:cubicBezTo>
                  <a:pt x="1332162" y="2639798"/>
                  <a:pt x="1305277" y="2640189"/>
                  <a:pt x="1278466" y="2641600"/>
                </a:cubicBezTo>
                <a:lnTo>
                  <a:pt x="1244600" y="2645833"/>
                </a:lnTo>
                <a:cubicBezTo>
                  <a:pt x="1234709" y="2647152"/>
                  <a:pt x="1224876" y="2648901"/>
                  <a:pt x="1214966" y="2650067"/>
                </a:cubicBezTo>
                <a:cubicBezTo>
                  <a:pt x="1200882" y="2651724"/>
                  <a:pt x="1186744" y="2652889"/>
                  <a:pt x="1172633" y="2654300"/>
                </a:cubicBezTo>
                <a:lnTo>
                  <a:pt x="1024466" y="2645833"/>
                </a:lnTo>
                <a:cubicBezTo>
                  <a:pt x="967758" y="2641580"/>
                  <a:pt x="1029455" y="2643345"/>
                  <a:pt x="990600" y="2637367"/>
                </a:cubicBezTo>
                <a:cubicBezTo>
                  <a:pt x="976583" y="2635211"/>
                  <a:pt x="962370" y="2634618"/>
                  <a:pt x="948266" y="2633133"/>
                </a:cubicBezTo>
                <a:lnTo>
                  <a:pt x="910166" y="2628900"/>
                </a:lnTo>
                <a:lnTo>
                  <a:pt x="842433" y="2620433"/>
                </a:lnTo>
                <a:cubicBezTo>
                  <a:pt x="832539" y="2619142"/>
                  <a:pt x="822710" y="2617366"/>
                  <a:pt x="812800" y="2616200"/>
                </a:cubicBezTo>
                <a:cubicBezTo>
                  <a:pt x="724004" y="2605754"/>
                  <a:pt x="810210" y="2617646"/>
                  <a:pt x="740833" y="2607733"/>
                </a:cubicBezTo>
                <a:lnTo>
                  <a:pt x="715433" y="2599267"/>
                </a:lnTo>
                <a:cubicBezTo>
                  <a:pt x="711200" y="2597856"/>
                  <a:pt x="706446" y="2597508"/>
                  <a:pt x="702733" y="2595033"/>
                </a:cubicBezTo>
                <a:cubicBezTo>
                  <a:pt x="686320" y="2584092"/>
                  <a:pt x="694860" y="2588176"/>
                  <a:pt x="677333" y="2582333"/>
                </a:cubicBezTo>
                <a:cubicBezTo>
                  <a:pt x="673100" y="2578100"/>
                  <a:pt x="669614" y="2572954"/>
                  <a:pt x="664633" y="2569633"/>
                </a:cubicBezTo>
                <a:cubicBezTo>
                  <a:pt x="660920" y="2567158"/>
                  <a:pt x="655418" y="2568188"/>
                  <a:pt x="651933" y="2565400"/>
                </a:cubicBezTo>
                <a:cubicBezTo>
                  <a:pt x="624578" y="2543517"/>
                  <a:pt x="662688" y="2559107"/>
                  <a:pt x="630766" y="2548467"/>
                </a:cubicBezTo>
                <a:cubicBezTo>
                  <a:pt x="619809" y="2537510"/>
                  <a:pt x="607855" y="2523896"/>
                  <a:pt x="592666" y="2518833"/>
                </a:cubicBezTo>
                <a:lnTo>
                  <a:pt x="579966" y="2514600"/>
                </a:lnTo>
                <a:cubicBezTo>
                  <a:pt x="556681" y="2499076"/>
                  <a:pt x="576439" y="2514601"/>
                  <a:pt x="558800" y="2493433"/>
                </a:cubicBezTo>
                <a:cubicBezTo>
                  <a:pt x="554967" y="2488834"/>
                  <a:pt x="549933" y="2485332"/>
                  <a:pt x="546100" y="2480733"/>
                </a:cubicBezTo>
                <a:cubicBezTo>
                  <a:pt x="534082" y="2466312"/>
                  <a:pt x="540183" y="2466350"/>
                  <a:pt x="524933" y="2451100"/>
                </a:cubicBezTo>
                <a:cubicBezTo>
                  <a:pt x="521335" y="2447502"/>
                  <a:pt x="516466" y="2445455"/>
                  <a:pt x="512233" y="2442633"/>
                </a:cubicBezTo>
                <a:cubicBezTo>
                  <a:pt x="510822" y="2438400"/>
                  <a:pt x="509996" y="2433924"/>
                  <a:pt x="508000" y="2429933"/>
                </a:cubicBezTo>
                <a:cubicBezTo>
                  <a:pt x="502107" y="2418146"/>
                  <a:pt x="496195" y="2413895"/>
                  <a:pt x="486833" y="2404533"/>
                </a:cubicBezTo>
                <a:cubicBezTo>
                  <a:pt x="476194" y="2372613"/>
                  <a:pt x="491783" y="2410718"/>
                  <a:pt x="469900" y="2383367"/>
                </a:cubicBezTo>
                <a:cubicBezTo>
                  <a:pt x="467112" y="2379883"/>
                  <a:pt x="467662" y="2374658"/>
                  <a:pt x="465666" y="2370667"/>
                </a:cubicBezTo>
                <a:cubicBezTo>
                  <a:pt x="458179" y="2355694"/>
                  <a:pt x="455738" y="2358378"/>
                  <a:pt x="444500" y="2345267"/>
                </a:cubicBezTo>
                <a:cubicBezTo>
                  <a:pt x="423497" y="2320762"/>
                  <a:pt x="441457" y="2334771"/>
                  <a:pt x="419100" y="2319867"/>
                </a:cubicBezTo>
                <a:cubicBezTo>
                  <a:pt x="405683" y="2299742"/>
                  <a:pt x="412241" y="2311993"/>
                  <a:pt x="402166" y="2281767"/>
                </a:cubicBezTo>
                <a:lnTo>
                  <a:pt x="397933" y="2269067"/>
                </a:lnTo>
                <a:cubicBezTo>
                  <a:pt x="396522" y="2254956"/>
                  <a:pt x="396314" y="2240672"/>
                  <a:pt x="393700" y="2226733"/>
                </a:cubicBezTo>
                <a:cubicBezTo>
                  <a:pt x="392055" y="2217961"/>
                  <a:pt x="388055" y="2209800"/>
                  <a:pt x="385233" y="2201333"/>
                </a:cubicBezTo>
                <a:cubicBezTo>
                  <a:pt x="383822" y="2197100"/>
                  <a:pt x="381875" y="2193009"/>
                  <a:pt x="381000" y="2188633"/>
                </a:cubicBezTo>
                <a:cubicBezTo>
                  <a:pt x="378585" y="2176562"/>
                  <a:pt x="376117" y="2162479"/>
                  <a:pt x="372533" y="2150533"/>
                </a:cubicBezTo>
                <a:cubicBezTo>
                  <a:pt x="369969" y="2141985"/>
                  <a:pt x="366888" y="2133600"/>
                  <a:pt x="364066" y="2125133"/>
                </a:cubicBezTo>
                <a:cubicBezTo>
                  <a:pt x="362655" y="2120900"/>
                  <a:pt x="362988" y="2115588"/>
                  <a:pt x="359833" y="2112433"/>
                </a:cubicBezTo>
                <a:lnTo>
                  <a:pt x="347133" y="2099733"/>
                </a:lnTo>
                <a:cubicBezTo>
                  <a:pt x="345722" y="2095500"/>
                  <a:pt x="345688" y="2090517"/>
                  <a:pt x="342900" y="2087033"/>
                </a:cubicBezTo>
                <a:cubicBezTo>
                  <a:pt x="339722" y="2083060"/>
                  <a:pt x="332724" y="2082984"/>
                  <a:pt x="330200" y="2078567"/>
                </a:cubicBezTo>
                <a:cubicBezTo>
                  <a:pt x="326630" y="2072320"/>
                  <a:pt x="327859" y="2064342"/>
                  <a:pt x="325966" y="2057400"/>
                </a:cubicBezTo>
                <a:cubicBezTo>
                  <a:pt x="318324" y="2029380"/>
                  <a:pt x="320439" y="2035919"/>
                  <a:pt x="304800" y="2015067"/>
                </a:cubicBezTo>
                <a:cubicBezTo>
                  <a:pt x="294149" y="1983121"/>
                  <a:pt x="303372" y="2014205"/>
                  <a:pt x="296333" y="1947333"/>
                </a:cubicBezTo>
                <a:cubicBezTo>
                  <a:pt x="295435" y="1938797"/>
                  <a:pt x="293314" y="1930430"/>
                  <a:pt x="292100" y="1921933"/>
                </a:cubicBezTo>
                <a:cubicBezTo>
                  <a:pt x="290491" y="1910671"/>
                  <a:pt x="289370" y="1899344"/>
                  <a:pt x="287866" y="1888067"/>
                </a:cubicBezTo>
                <a:cubicBezTo>
                  <a:pt x="286547" y="1878176"/>
                  <a:pt x="284952" y="1868324"/>
                  <a:pt x="283633" y="1858433"/>
                </a:cubicBezTo>
                <a:cubicBezTo>
                  <a:pt x="282130" y="1847156"/>
                  <a:pt x="281958" y="1835652"/>
                  <a:pt x="279400" y="1824567"/>
                </a:cubicBezTo>
                <a:cubicBezTo>
                  <a:pt x="277691" y="1817162"/>
                  <a:pt x="273755" y="1810456"/>
                  <a:pt x="270933" y="1803400"/>
                </a:cubicBezTo>
                <a:cubicBezTo>
                  <a:pt x="269522" y="1792111"/>
                  <a:pt x="267891" y="1780847"/>
                  <a:pt x="266700" y="1769533"/>
                </a:cubicBezTo>
                <a:cubicBezTo>
                  <a:pt x="265068" y="1754033"/>
                  <a:pt x="264287" y="1738446"/>
                  <a:pt x="262466" y="1722967"/>
                </a:cubicBezTo>
                <a:cubicBezTo>
                  <a:pt x="259041" y="1693856"/>
                  <a:pt x="259119" y="1704520"/>
                  <a:pt x="254000" y="1680633"/>
                </a:cubicBezTo>
                <a:cubicBezTo>
                  <a:pt x="250985" y="1666562"/>
                  <a:pt x="247568" y="1652546"/>
                  <a:pt x="245533" y="1638300"/>
                </a:cubicBezTo>
                <a:cubicBezTo>
                  <a:pt x="244122" y="1628422"/>
                  <a:pt x="242619" y="1618557"/>
                  <a:pt x="241300" y="1608667"/>
                </a:cubicBezTo>
                <a:cubicBezTo>
                  <a:pt x="239796" y="1597390"/>
                  <a:pt x="239101" y="1585993"/>
                  <a:pt x="237066" y="1574800"/>
                </a:cubicBezTo>
                <a:cubicBezTo>
                  <a:pt x="236268" y="1570410"/>
                  <a:pt x="234059" y="1566391"/>
                  <a:pt x="232833" y="1562100"/>
                </a:cubicBezTo>
                <a:cubicBezTo>
                  <a:pt x="231235" y="1556506"/>
                  <a:pt x="229862" y="1550846"/>
                  <a:pt x="228600" y="1545167"/>
                </a:cubicBezTo>
                <a:cubicBezTo>
                  <a:pt x="220624" y="1509276"/>
                  <a:pt x="229111" y="1538234"/>
                  <a:pt x="215900" y="1498600"/>
                </a:cubicBezTo>
                <a:lnTo>
                  <a:pt x="207433" y="1473200"/>
                </a:lnTo>
                <a:lnTo>
                  <a:pt x="203200" y="1460500"/>
                </a:lnTo>
                <a:cubicBezTo>
                  <a:pt x="201789" y="1450622"/>
                  <a:pt x="201210" y="1440589"/>
                  <a:pt x="198966" y="1430867"/>
                </a:cubicBezTo>
                <a:cubicBezTo>
                  <a:pt x="194481" y="1411434"/>
                  <a:pt x="190265" y="1404996"/>
                  <a:pt x="182033" y="1388533"/>
                </a:cubicBezTo>
                <a:cubicBezTo>
                  <a:pt x="176049" y="1358613"/>
                  <a:pt x="180076" y="1374196"/>
                  <a:pt x="169333" y="1341967"/>
                </a:cubicBezTo>
                <a:cubicBezTo>
                  <a:pt x="169331" y="1341962"/>
                  <a:pt x="160869" y="1316571"/>
                  <a:pt x="160866" y="1316567"/>
                </a:cubicBezTo>
                <a:lnTo>
                  <a:pt x="143933" y="1291167"/>
                </a:lnTo>
                <a:lnTo>
                  <a:pt x="135466" y="1278467"/>
                </a:lnTo>
                <a:cubicBezTo>
                  <a:pt x="132644" y="1274234"/>
                  <a:pt x="131233" y="1268589"/>
                  <a:pt x="127000" y="1265767"/>
                </a:cubicBezTo>
                <a:lnTo>
                  <a:pt x="114300" y="1257300"/>
                </a:lnTo>
                <a:cubicBezTo>
                  <a:pt x="112889" y="1253067"/>
                  <a:pt x="112541" y="1248313"/>
                  <a:pt x="110066" y="1244600"/>
                </a:cubicBezTo>
                <a:cubicBezTo>
                  <a:pt x="106745" y="1239619"/>
                  <a:pt x="100043" y="1237255"/>
                  <a:pt x="97366" y="1231900"/>
                </a:cubicBezTo>
                <a:cubicBezTo>
                  <a:pt x="94148" y="1225464"/>
                  <a:pt x="95659" y="1217470"/>
                  <a:pt x="93133" y="1210733"/>
                </a:cubicBezTo>
                <a:cubicBezTo>
                  <a:pt x="91347" y="1205969"/>
                  <a:pt x="87488" y="1202266"/>
                  <a:pt x="84666" y="1198033"/>
                </a:cubicBezTo>
                <a:cubicBezTo>
                  <a:pt x="83255" y="1190978"/>
                  <a:pt x="81325" y="1184006"/>
                  <a:pt x="80433" y="1176867"/>
                </a:cubicBezTo>
                <a:cubicBezTo>
                  <a:pt x="78500" y="1161401"/>
                  <a:pt x="78909" y="1145649"/>
                  <a:pt x="76200" y="1130300"/>
                </a:cubicBezTo>
                <a:cubicBezTo>
                  <a:pt x="74649" y="1121511"/>
                  <a:pt x="70555" y="1113367"/>
                  <a:pt x="67733" y="1104900"/>
                </a:cubicBezTo>
                <a:cubicBezTo>
                  <a:pt x="65458" y="1098074"/>
                  <a:pt x="64637" y="1090838"/>
                  <a:pt x="63500" y="1083733"/>
                </a:cubicBezTo>
                <a:cubicBezTo>
                  <a:pt x="58991" y="1055554"/>
                  <a:pt x="55140" y="1027273"/>
                  <a:pt x="50800" y="999067"/>
                </a:cubicBezTo>
                <a:cubicBezTo>
                  <a:pt x="49495" y="990583"/>
                  <a:pt x="48924" y="981920"/>
                  <a:pt x="46566" y="973667"/>
                </a:cubicBezTo>
                <a:cubicBezTo>
                  <a:pt x="43744" y="963789"/>
                  <a:pt x="40216" y="954086"/>
                  <a:pt x="38100" y="944033"/>
                </a:cubicBezTo>
                <a:cubicBezTo>
                  <a:pt x="25425" y="883826"/>
                  <a:pt x="32681" y="904912"/>
                  <a:pt x="25400" y="846667"/>
                </a:cubicBezTo>
                <a:cubicBezTo>
                  <a:pt x="24507" y="839527"/>
                  <a:pt x="22349" y="832598"/>
                  <a:pt x="21166" y="825500"/>
                </a:cubicBezTo>
                <a:cubicBezTo>
                  <a:pt x="19526" y="815658"/>
                  <a:pt x="18099" y="805777"/>
                  <a:pt x="16933" y="795867"/>
                </a:cubicBezTo>
                <a:cubicBezTo>
                  <a:pt x="15276" y="781782"/>
                  <a:pt x="14574" y="767590"/>
                  <a:pt x="12700" y="753533"/>
                </a:cubicBezTo>
                <a:cubicBezTo>
                  <a:pt x="11749" y="746401"/>
                  <a:pt x="9753" y="739446"/>
                  <a:pt x="8466" y="732367"/>
                </a:cubicBezTo>
                <a:cubicBezTo>
                  <a:pt x="6930" y="723922"/>
                  <a:pt x="5644" y="715434"/>
                  <a:pt x="4233" y="706967"/>
                </a:cubicBezTo>
                <a:cubicBezTo>
                  <a:pt x="2822" y="681567"/>
                  <a:pt x="0" y="656206"/>
                  <a:pt x="0" y="630767"/>
                </a:cubicBezTo>
                <a:cubicBezTo>
                  <a:pt x="0" y="603653"/>
                  <a:pt x="4278" y="562715"/>
                  <a:pt x="8466" y="533400"/>
                </a:cubicBezTo>
                <a:cubicBezTo>
                  <a:pt x="9680" y="524903"/>
                  <a:pt x="11395" y="516484"/>
                  <a:pt x="12700" y="508000"/>
                </a:cubicBezTo>
                <a:cubicBezTo>
                  <a:pt x="14217" y="498138"/>
                  <a:pt x="15695" y="488268"/>
                  <a:pt x="16933" y="478367"/>
                </a:cubicBezTo>
                <a:cubicBezTo>
                  <a:pt x="18518" y="465688"/>
                  <a:pt x="18293" y="452718"/>
                  <a:pt x="21166" y="440267"/>
                </a:cubicBezTo>
                <a:cubicBezTo>
                  <a:pt x="22585" y="434118"/>
                  <a:pt x="27476" y="429264"/>
                  <a:pt x="29633" y="423333"/>
                </a:cubicBezTo>
                <a:cubicBezTo>
                  <a:pt x="30918" y="419800"/>
                  <a:pt x="43221" y="373317"/>
                  <a:pt x="46566" y="368300"/>
                </a:cubicBezTo>
                <a:lnTo>
                  <a:pt x="55033" y="355600"/>
                </a:lnTo>
                <a:cubicBezTo>
                  <a:pt x="56444" y="349956"/>
                  <a:pt x="56974" y="344015"/>
                  <a:pt x="59266" y="338667"/>
                </a:cubicBezTo>
                <a:cubicBezTo>
                  <a:pt x="63686" y="328354"/>
                  <a:pt x="72805" y="320895"/>
                  <a:pt x="80433" y="313267"/>
                </a:cubicBezTo>
                <a:cubicBezTo>
                  <a:pt x="89668" y="285559"/>
                  <a:pt x="76841" y="312753"/>
                  <a:pt x="97366" y="296333"/>
                </a:cubicBezTo>
                <a:cubicBezTo>
                  <a:pt x="101339" y="293155"/>
                  <a:pt x="102235" y="287231"/>
                  <a:pt x="105833" y="283633"/>
                </a:cubicBezTo>
                <a:cubicBezTo>
                  <a:pt x="109431" y="280036"/>
                  <a:pt x="114300" y="277989"/>
                  <a:pt x="118533" y="275167"/>
                </a:cubicBezTo>
                <a:cubicBezTo>
                  <a:pt x="126388" y="259457"/>
                  <a:pt x="125658" y="256454"/>
                  <a:pt x="139700" y="245533"/>
                </a:cubicBezTo>
                <a:cubicBezTo>
                  <a:pt x="147732" y="239286"/>
                  <a:pt x="165100" y="228600"/>
                  <a:pt x="165100" y="228600"/>
                </a:cubicBezTo>
                <a:cubicBezTo>
                  <a:pt x="167922" y="224367"/>
                  <a:pt x="169593" y="219078"/>
                  <a:pt x="173566" y="215900"/>
                </a:cubicBezTo>
                <a:cubicBezTo>
                  <a:pt x="177050" y="213112"/>
                  <a:pt x="182275" y="213663"/>
                  <a:pt x="186266" y="211667"/>
                </a:cubicBezTo>
                <a:cubicBezTo>
                  <a:pt x="190817" y="209392"/>
                  <a:pt x="194733" y="206022"/>
                  <a:pt x="198966" y="203200"/>
                </a:cubicBezTo>
                <a:cubicBezTo>
                  <a:pt x="201788" y="198967"/>
                  <a:pt x="203604" y="193850"/>
                  <a:pt x="207433" y="190500"/>
                </a:cubicBezTo>
                <a:cubicBezTo>
                  <a:pt x="215091" y="183799"/>
                  <a:pt x="224366" y="179211"/>
                  <a:pt x="232833" y="173567"/>
                </a:cubicBezTo>
                <a:cubicBezTo>
                  <a:pt x="237066" y="170745"/>
                  <a:pt x="241935" y="168698"/>
                  <a:pt x="245533" y="165100"/>
                </a:cubicBezTo>
                <a:cubicBezTo>
                  <a:pt x="261388" y="149245"/>
                  <a:pt x="252553" y="154293"/>
                  <a:pt x="270933" y="148167"/>
                </a:cubicBezTo>
                <a:cubicBezTo>
                  <a:pt x="276577" y="143934"/>
                  <a:pt x="281740" y="138968"/>
                  <a:pt x="287866" y="135467"/>
                </a:cubicBezTo>
                <a:cubicBezTo>
                  <a:pt x="291740" y="133253"/>
                  <a:pt x="296575" y="133229"/>
                  <a:pt x="300566" y="131233"/>
                </a:cubicBezTo>
                <a:cubicBezTo>
                  <a:pt x="305117" y="128958"/>
                  <a:pt x="309033" y="125589"/>
                  <a:pt x="313266" y="122767"/>
                </a:cubicBezTo>
                <a:cubicBezTo>
                  <a:pt x="316088" y="118534"/>
                  <a:pt x="317824" y="113324"/>
                  <a:pt x="321733" y="110067"/>
                </a:cubicBezTo>
                <a:cubicBezTo>
                  <a:pt x="326581" y="106027"/>
                  <a:pt x="333187" y="104731"/>
                  <a:pt x="338666" y="101600"/>
                </a:cubicBezTo>
                <a:cubicBezTo>
                  <a:pt x="361642" y="88470"/>
                  <a:pt x="340783" y="96660"/>
                  <a:pt x="364066" y="88900"/>
                </a:cubicBezTo>
                <a:cubicBezTo>
                  <a:pt x="388473" y="72628"/>
                  <a:pt x="364928" y="86716"/>
                  <a:pt x="389466" y="76200"/>
                </a:cubicBezTo>
                <a:cubicBezTo>
                  <a:pt x="395267" y="73714"/>
                  <a:pt x="400921" y="70864"/>
                  <a:pt x="406400" y="67733"/>
                </a:cubicBezTo>
                <a:cubicBezTo>
                  <a:pt x="410817" y="65209"/>
                  <a:pt x="414424" y="61271"/>
                  <a:pt x="419100" y="59267"/>
                </a:cubicBezTo>
                <a:cubicBezTo>
                  <a:pt x="424448" y="56975"/>
                  <a:pt x="430389" y="56444"/>
                  <a:pt x="436033" y="55033"/>
                </a:cubicBezTo>
                <a:cubicBezTo>
                  <a:pt x="440266" y="52211"/>
                  <a:pt x="444057" y="48571"/>
                  <a:pt x="448733" y="46567"/>
                </a:cubicBezTo>
                <a:cubicBezTo>
                  <a:pt x="454081" y="44275"/>
                  <a:pt x="459936" y="43344"/>
                  <a:pt x="465666" y="42333"/>
                </a:cubicBezTo>
                <a:cubicBezTo>
                  <a:pt x="483944" y="39107"/>
                  <a:pt x="502392" y="36918"/>
                  <a:pt x="520700" y="33867"/>
                </a:cubicBezTo>
                <a:cubicBezTo>
                  <a:pt x="527797" y="32684"/>
                  <a:pt x="534720" y="30474"/>
                  <a:pt x="541866" y="29633"/>
                </a:cubicBezTo>
                <a:cubicBezTo>
                  <a:pt x="558742" y="27648"/>
                  <a:pt x="575744" y="26938"/>
                  <a:pt x="592666" y="25400"/>
                </a:cubicBezTo>
                <a:cubicBezTo>
                  <a:pt x="683684" y="17126"/>
                  <a:pt x="580386" y="25069"/>
                  <a:pt x="694266" y="16933"/>
                </a:cubicBezTo>
                <a:cubicBezTo>
                  <a:pt x="702733" y="14111"/>
                  <a:pt x="710894" y="10112"/>
                  <a:pt x="719666" y="8467"/>
                </a:cubicBezTo>
                <a:cubicBezTo>
                  <a:pt x="733605" y="5853"/>
                  <a:pt x="747818" y="4233"/>
                  <a:pt x="762000" y="4233"/>
                </a:cubicBezTo>
                <a:cubicBezTo>
                  <a:pt x="866432" y="4233"/>
                  <a:pt x="970844" y="7056"/>
                  <a:pt x="1075266" y="8467"/>
                </a:cubicBezTo>
                <a:cubicBezTo>
                  <a:pt x="1135861" y="14526"/>
                  <a:pt x="1141826" y="13256"/>
                  <a:pt x="1185333" y="21167"/>
                </a:cubicBezTo>
                <a:cubicBezTo>
                  <a:pt x="1192412" y="22454"/>
                  <a:pt x="1199558" y="23507"/>
                  <a:pt x="1206500" y="25400"/>
                </a:cubicBezTo>
                <a:cubicBezTo>
                  <a:pt x="1250617" y="37432"/>
                  <a:pt x="1214916" y="28766"/>
                  <a:pt x="1248833" y="42333"/>
                </a:cubicBezTo>
                <a:cubicBezTo>
                  <a:pt x="1257119" y="45648"/>
                  <a:pt x="1265766" y="47978"/>
                  <a:pt x="1274233" y="50800"/>
                </a:cubicBezTo>
                <a:lnTo>
                  <a:pt x="1286933" y="55033"/>
                </a:lnTo>
                <a:cubicBezTo>
                  <a:pt x="1289755" y="59266"/>
                  <a:pt x="1291491" y="64476"/>
                  <a:pt x="1295400" y="67733"/>
                </a:cubicBezTo>
                <a:cubicBezTo>
                  <a:pt x="1300248" y="71773"/>
                  <a:pt x="1306854" y="73069"/>
                  <a:pt x="1312333" y="76200"/>
                </a:cubicBezTo>
                <a:cubicBezTo>
                  <a:pt x="1335309" y="89330"/>
                  <a:pt x="1314450" y="81140"/>
                  <a:pt x="1337733" y="88900"/>
                </a:cubicBezTo>
                <a:cubicBezTo>
                  <a:pt x="1375341" y="117106"/>
                  <a:pt x="1334610" y="89981"/>
                  <a:pt x="1371600" y="105833"/>
                </a:cubicBezTo>
                <a:cubicBezTo>
                  <a:pt x="1376277" y="107837"/>
                  <a:pt x="1379883" y="111776"/>
                  <a:pt x="1384300" y="114300"/>
                </a:cubicBezTo>
                <a:cubicBezTo>
                  <a:pt x="1398948" y="122671"/>
                  <a:pt x="1399684" y="122251"/>
                  <a:pt x="1413933" y="127000"/>
                </a:cubicBezTo>
                <a:cubicBezTo>
                  <a:pt x="1429954" y="137681"/>
                  <a:pt x="1423035" y="131870"/>
                  <a:pt x="1435100" y="143933"/>
                </a:cubicBezTo>
              </a:path>
            </a:pathLst>
          </a:custGeom>
          <a:solidFill>
            <a:srgbClr val="FF0000">
              <a:alpha val="38823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3">
      <a:dk1>
        <a:srgbClr val="000000"/>
      </a:dk1>
      <a:lt1>
        <a:srgbClr val="FFFFFF"/>
      </a:lt1>
      <a:dk2>
        <a:srgbClr val="004994"/>
      </a:dk2>
      <a:lt2>
        <a:srgbClr val="808080"/>
      </a:lt2>
      <a:accent1>
        <a:srgbClr val="CCEAF8"/>
      </a:accent1>
      <a:accent2>
        <a:srgbClr val="D50E14"/>
      </a:accent2>
      <a:accent3>
        <a:srgbClr val="FFFFFF"/>
      </a:accent3>
      <a:accent4>
        <a:srgbClr val="000000"/>
      </a:accent4>
      <a:accent5>
        <a:srgbClr val="E2F3FB"/>
      </a:accent5>
      <a:accent6>
        <a:srgbClr val="C10C11"/>
      </a:accent6>
      <a:hlink>
        <a:srgbClr val="0095DB"/>
      </a:hlink>
      <a:folHlink>
        <a:srgbClr val="51AE3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016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016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000000"/>
        </a:dk1>
        <a:lt1>
          <a:srgbClr val="FFFFFF"/>
        </a:lt1>
        <a:dk2>
          <a:srgbClr val="004994"/>
        </a:dk2>
        <a:lt2>
          <a:srgbClr val="808080"/>
        </a:lt2>
        <a:accent1>
          <a:srgbClr val="CCEAF8"/>
        </a:accent1>
        <a:accent2>
          <a:srgbClr val="D50E14"/>
        </a:accent2>
        <a:accent3>
          <a:srgbClr val="FFFFFF"/>
        </a:accent3>
        <a:accent4>
          <a:srgbClr val="000000"/>
        </a:accent4>
        <a:accent5>
          <a:srgbClr val="E2F3FB"/>
        </a:accent5>
        <a:accent6>
          <a:srgbClr val="C10C11"/>
        </a:accent6>
        <a:hlink>
          <a:srgbClr val="0095DB"/>
        </a:hlink>
        <a:folHlink>
          <a:srgbClr val="51AE3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799</Words>
  <Application>Microsoft Office PowerPoint</Application>
  <PresentationFormat>On-screen Show (4:3)</PresentationFormat>
  <Paragraphs>183</Paragraphs>
  <Slides>66</Slides>
  <Notes>31</Notes>
  <HiddenSlides>0</HiddenSlides>
  <MMClips>6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5" baseType="lpstr">
      <vt:lpstr>Arial Unicode MS</vt:lpstr>
      <vt:lpstr>ＭＳ Ｐゴシック</vt:lpstr>
      <vt:lpstr>Arial</vt:lpstr>
      <vt:lpstr>Calibri</vt:lpstr>
      <vt:lpstr>Tahoma</vt:lpstr>
      <vt:lpstr>Times New Roman</vt:lpstr>
      <vt:lpstr>Wingdings</vt:lpstr>
      <vt:lpstr>Standarddesign</vt:lpstr>
      <vt:lpstr>Dokument</vt:lpstr>
      <vt:lpstr>  Weichteilsarkome Resektion und Rekonstruktion   M. Lehnhardt  Klinik für Plastische Chirurgie und Handchirurgie Schwerbrandverletztenzentrum Operatives Referenzzentrum für Gliedmaßentumoren BG-Universitätsklinikum Bergmannsheil  Ruhr Universität Bochum</vt:lpstr>
      <vt:lpstr>PowerPoint Presentation</vt:lpstr>
      <vt:lpstr>PowerPoint Presentation</vt:lpstr>
      <vt:lpstr>PowerPoint Presentation</vt:lpstr>
      <vt:lpstr>PowerPoint Presentation</vt:lpstr>
      <vt:lpstr>Surgical Margins in Sarcoma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Pleomorphe Sarkome /NOS </vt:lpstr>
      <vt:lpstr>Neoadjuvante vs. adjuvante Radiatio Vor- und Nachteile </vt:lpstr>
      <vt:lpstr>Neoadjuvante Chemotherapie Vor- und Nachteile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Latissimus dorsi-Lappen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Gefäßersatz: Loop</vt:lpstr>
      <vt:lpstr>PowerPoint Presentation</vt:lpstr>
      <vt:lpstr>Streckerinsuffizienz im Sprunggelenk</vt:lpstr>
      <vt:lpstr>Steigbügelplastik</vt:lpstr>
      <vt:lpstr>PowerPoint Presentation</vt:lpstr>
      <vt:lpstr>PowerPoint Presentation</vt:lpstr>
      <vt:lpstr>PowerPoint Presentation</vt:lpstr>
      <vt:lpstr>PowerPoint Presentation</vt:lpstr>
      <vt:lpstr>Untere Extremität: Fuß</vt:lpstr>
      <vt:lpstr>Sohlenarchitektur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Transplantation Epidermaler Stammzellen bei Brandverletzten Patienten </dc:title>
  <dc:creator>Ein Microsoft Office-Anwender</dc:creator>
  <cp:lastModifiedBy>Michi</cp:lastModifiedBy>
  <cp:revision>81</cp:revision>
  <dcterms:created xsi:type="dcterms:W3CDTF">2018-02-14T10:23:28Z</dcterms:created>
  <dcterms:modified xsi:type="dcterms:W3CDTF">2020-10-29T07:49:06Z</dcterms:modified>
</cp:coreProperties>
</file>